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86" r:id="rId4"/>
    <p:sldId id="285" r:id="rId5"/>
    <p:sldId id="284" r:id="rId6"/>
    <p:sldId id="283" r:id="rId7"/>
    <p:sldId id="287" r:id="rId8"/>
    <p:sldId id="288" r:id="rId9"/>
    <p:sldId id="282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2" d="100"/>
          <a:sy n="92" d="100"/>
        </p:scale>
        <p:origin x="1186" y="8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 descr="Stack Stones In The Beach">
            <a:extLst>
              <a:ext uri="{FF2B5EF4-FFF2-40B4-BE49-F238E27FC236}">
                <a16:creationId xmlns:a16="http://schemas.microsoft.com/office/drawing/2014/main" id="{1DEF45EB-A0AD-DA4D-3FDA-52E822FA1E2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24786" r="-1" b="-1"/>
          <a:stretch/>
        </p:blipFill>
        <p:spPr>
          <a:xfrm>
            <a:off x="-2285" y="10"/>
            <a:ext cx="9143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9143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325550"/>
            <a:ext cx="75438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4500">
                <a:solidFill>
                  <a:srgbClr val="FFFFFF"/>
                </a:solidFill>
              </a:rPr>
              <a:t>The Stack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072043"/>
            <a:ext cx="75438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Last In, First Out</a:t>
            </a:r>
          </a:p>
        </p:txBody>
      </p:sp>
    </p:spTree>
    <p:extLst>
      <p:ext uri="{BB962C8B-B14F-4D97-AF65-F5344CB8AC3E}">
        <p14:creationId xmlns:p14="http://schemas.microsoft.com/office/powerpoint/2010/main" val="1066445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3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Stack Interface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ln>
            <a:solidFill>
              <a:schemeClr val="accent1"/>
            </a:solidFill>
          </a:ln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b="1" dirty="0">
                <a:solidFill>
                  <a:srgbClr val="7030A0"/>
                </a:solidFill>
              </a:rPr>
              <a:t>public interface Stackable&lt;</a:t>
            </a:r>
            <a:r>
              <a:rPr lang="en-US" b="1" dirty="0" err="1">
                <a:solidFill>
                  <a:srgbClr val="7030A0"/>
                </a:solidFill>
              </a:rPr>
              <a:t>anyType</a:t>
            </a:r>
            <a:r>
              <a:rPr lang="en-US" b="1" dirty="0">
                <a:solidFill>
                  <a:srgbClr val="7030A0"/>
                </a:solidFill>
              </a:rPr>
              <a:t>&gt;</a:t>
            </a:r>
          </a:p>
          <a:p>
            <a:pPr marL="0" indent="0">
              <a:buNone/>
            </a:pPr>
            <a:r>
              <a:rPr lang="en-US" b="1" dirty="0">
                <a:solidFill>
                  <a:srgbClr val="7030A0"/>
                </a:solidFill>
              </a:rPr>
              <a:t>{</a:t>
            </a:r>
          </a:p>
          <a:p>
            <a:pPr marL="0" indent="0">
              <a:buNone/>
            </a:pPr>
            <a:r>
              <a:rPr lang="en-US" b="1" dirty="0">
                <a:solidFill>
                  <a:srgbClr val="7030A0"/>
                </a:solidFill>
              </a:rPr>
              <a:t>       public void push(</a:t>
            </a:r>
            <a:r>
              <a:rPr lang="en-US" b="1" dirty="0" err="1">
                <a:solidFill>
                  <a:srgbClr val="7030A0"/>
                </a:solidFill>
              </a:rPr>
              <a:t>anyType</a:t>
            </a:r>
            <a:r>
              <a:rPr lang="en-US" b="1" dirty="0">
                <a:solidFill>
                  <a:srgbClr val="7030A0"/>
                </a:solidFill>
              </a:rPr>
              <a:t> x);	</a:t>
            </a:r>
            <a:r>
              <a:rPr lang="en-US" dirty="0">
                <a:solidFill>
                  <a:srgbClr val="C00000"/>
                </a:solidFill>
              </a:rPr>
              <a:t>//add x to the top</a:t>
            </a:r>
          </a:p>
          <a:p>
            <a:pPr marL="0" indent="0">
              <a:buNone/>
            </a:pPr>
            <a:r>
              <a:rPr lang="en-US" b="1" dirty="0">
                <a:solidFill>
                  <a:srgbClr val="7030A0"/>
                </a:solidFill>
              </a:rPr>
              <a:t>    </a:t>
            </a:r>
          </a:p>
          <a:p>
            <a:pPr marL="0" indent="0">
              <a:buNone/>
            </a:pPr>
            <a:r>
              <a:rPr lang="en-US" b="1" dirty="0">
                <a:solidFill>
                  <a:srgbClr val="7030A0"/>
                </a:solidFill>
              </a:rPr>
              <a:t>       public </a:t>
            </a:r>
            <a:r>
              <a:rPr lang="en-US" b="1" dirty="0" err="1">
                <a:solidFill>
                  <a:srgbClr val="7030A0"/>
                </a:solidFill>
              </a:rPr>
              <a:t>anyType</a:t>
            </a:r>
            <a:r>
              <a:rPr lang="en-US" b="1" dirty="0">
                <a:solidFill>
                  <a:srgbClr val="7030A0"/>
                </a:solidFill>
              </a:rPr>
              <a:t> pop();		</a:t>
            </a:r>
            <a:r>
              <a:rPr lang="en-US" dirty="0">
                <a:solidFill>
                  <a:srgbClr val="C00000"/>
                </a:solidFill>
              </a:rPr>
              <a:t>//remove and return the top</a:t>
            </a:r>
          </a:p>
          <a:p>
            <a:pPr marL="0" indent="0">
              <a:buNone/>
            </a:pPr>
            <a:r>
              <a:rPr lang="en-US" b="1" dirty="0">
                <a:solidFill>
                  <a:srgbClr val="7030A0"/>
                </a:solidFill>
              </a:rPr>
              <a:t>        				</a:t>
            </a:r>
            <a:r>
              <a:rPr lang="en-US" dirty="0">
                <a:solidFill>
                  <a:srgbClr val="C00000"/>
                </a:solidFill>
              </a:rPr>
              <a:t>//return null if empty or throw exception</a:t>
            </a:r>
          </a:p>
          <a:p>
            <a:pPr marL="0" indent="0">
              <a:buNone/>
            </a:pPr>
            <a:endParaRPr lang="en-US" b="1" dirty="0">
              <a:solidFill>
                <a:srgbClr val="7030A0"/>
              </a:solidFill>
            </a:endParaRPr>
          </a:p>
          <a:p>
            <a:pPr marL="0" indent="0">
              <a:buNone/>
            </a:pPr>
            <a:r>
              <a:rPr lang="en-US" b="1" dirty="0">
                <a:solidFill>
                  <a:srgbClr val="7030A0"/>
                </a:solidFill>
              </a:rPr>
              <a:t>       public </a:t>
            </a:r>
            <a:r>
              <a:rPr lang="en-US" b="1" dirty="0" err="1">
                <a:solidFill>
                  <a:srgbClr val="7030A0"/>
                </a:solidFill>
              </a:rPr>
              <a:t>anyType</a:t>
            </a:r>
            <a:r>
              <a:rPr lang="en-US" b="1" dirty="0">
                <a:solidFill>
                  <a:srgbClr val="7030A0"/>
                </a:solidFill>
              </a:rPr>
              <a:t> peek();	</a:t>
            </a:r>
            <a:r>
              <a:rPr lang="en-US" dirty="0">
                <a:solidFill>
                  <a:srgbClr val="C00000"/>
                </a:solidFill>
              </a:rPr>
              <a:t>//return the top element</a:t>
            </a:r>
          </a:p>
          <a:p>
            <a:pPr marL="0" indent="0">
              <a:buNone/>
            </a:pPr>
            <a:r>
              <a:rPr lang="en-US" b="1" dirty="0">
                <a:solidFill>
                  <a:srgbClr val="7030A0"/>
                </a:solidFill>
              </a:rPr>
              <a:t>     				</a:t>
            </a:r>
            <a:r>
              <a:rPr lang="en-US" dirty="0">
                <a:solidFill>
                  <a:srgbClr val="C00000"/>
                </a:solidFill>
              </a:rPr>
              <a:t>//return null if empty or throw exception</a:t>
            </a:r>
          </a:p>
          <a:p>
            <a:pPr marL="0" indent="0">
              <a:buNone/>
            </a:pPr>
            <a:endParaRPr lang="en-US" b="1" dirty="0">
              <a:solidFill>
                <a:srgbClr val="7030A0"/>
              </a:solidFill>
            </a:endParaRPr>
          </a:p>
          <a:p>
            <a:pPr marL="0" indent="0">
              <a:buNone/>
            </a:pPr>
            <a:r>
              <a:rPr lang="en-US" b="1" dirty="0">
                <a:solidFill>
                  <a:srgbClr val="7030A0"/>
                </a:solidFill>
              </a:rPr>
              <a:t>       public </a:t>
            </a:r>
            <a:r>
              <a:rPr lang="en-US" b="1" dirty="0" err="1">
                <a:solidFill>
                  <a:srgbClr val="7030A0"/>
                </a:solidFill>
              </a:rPr>
              <a:t>boolean</a:t>
            </a:r>
            <a:r>
              <a:rPr lang="en-US" b="1" dirty="0">
                <a:solidFill>
                  <a:srgbClr val="7030A0"/>
                </a:solidFill>
              </a:rPr>
              <a:t> </a:t>
            </a:r>
            <a:r>
              <a:rPr lang="en-US" b="1" dirty="0" err="1">
                <a:solidFill>
                  <a:srgbClr val="7030A0"/>
                </a:solidFill>
              </a:rPr>
              <a:t>isEmpty</a:t>
            </a:r>
            <a:r>
              <a:rPr lang="en-US" b="1" dirty="0">
                <a:solidFill>
                  <a:srgbClr val="7030A0"/>
                </a:solidFill>
              </a:rPr>
              <a:t>();	</a:t>
            </a:r>
            <a:r>
              <a:rPr lang="en-US" dirty="0">
                <a:solidFill>
                  <a:srgbClr val="C00000"/>
                </a:solidFill>
              </a:rPr>
              <a:t>//true if empty</a:t>
            </a:r>
          </a:p>
          <a:p>
            <a:pPr marL="0" indent="0">
              <a:buNone/>
            </a:pPr>
            <a:endParaRPr lang="en-US" b="1" dirty="0">
              <a:solidFill>
                <a:srgbClr val="7030A0"/>
              </a:solidFill>
            </a:endParaRPr>
          </a:p>
          <a:p>
            <a:pPr marL="0" indent="0">
              <a:buNone/>
            </a:pPr>
            <a:r>
              <a:rPr lang="en-US" b="1" dirty="0">
                <a:solidFill>
                  <a:srgbClr val="7030A0"/>
                </a:solidFill>
              </a:rPr>
              <a:t>       public int size();		</a:t>
            </a:r>
            <a:r>
              <a:rPr lang="en-US" dirty="0">
                <a:solidFill>
                  <a:srgbClr val="C00000"/>
                </a:solidFill>
              </a:rPr>
              <a:t>//returns the number of elements</a:t>
            </a:r>
          </a:p>
          <a:p>
            <a:pPr marL="0" indent="0">
              <a:buNone/>
            </a:pPr>
            <a:r>
              <a:rPr lang="en-US" b="1" dirty="0">
                <a:solidFill>
                  <a:srgbClr val="7030A0"/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2475552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 mechanics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876800" cy="4525963"/>
          </a:xfrm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 err="1">
                <a:solidFill>
                  <a:srgbClr val="7030A0"/>
                </a:solidFill>
              </a:rPr>
              <a:t>MyStack</a:t>
            </a:r>
            <a:r>
              <a:rPr lang="en-US" sz="2400" b="1" dirty="0">
                <a:solidFill>
                  <a:srgbClr val="7030A0"/>
                </a:solidFill>
              </a:rPr>
              <a:t>&lt;String&gt; s = new </a:t>
            </a:r>
            <a:r>
              <a:rPr lang="en-US" sz="2400" b="1" dirty="0" err="1">
                <a:solidFill>
                  <a:srgbClr val="7030A0"/>
                </a:solidFill>
              </a:rPr>
              <a:t>MyStack</a:t>
            </a:r>
            <a:r>
              <a:rPr lang="en-US" sz="2400" b="1" dirty="0">
                <a:solidFill>
                  <a:srgbClr val="7030A0"/>
                </a:solidFill>
              </a:rPr>
              <a:t>();</a:t>
            </a:r>
          </a:p>
          <a:p>
            <a:pPr marL="0" indent="0">
              <a:buNone/>
            </a:pPr>
            <a:r>
              <a:rPr lang="en-US" sz="2400" b="1" dirty="0" err="1">
                <a:solidFill>
                  <a:srgbClr val="7030A0"/>
                </a:solidFill>
              </a:rPr>
              <a:t>s.push</a:t>
            </a:r>
            <a:r>
              <a:rPr lang="en-US" sz="2400" b="1" dirty="0">
                <a:solidFill>
                  <a:srgbClr val="C00000"/>
                </a:solidFill>
              </a:rPr>
              <a:t>(“B”</a:t>
            </a:r>
            <a:r>
              <a:rPr lang="en-US" sz="2400" b="1" dirty="0">
                <a:solidFill>
                  <a:srgbClr val="7030A0"/>
                </a:solidFill>
              </a:rPr>
              <a:t>);</a:t>
            </a:r>
          </a:p>
          <a:p>
            <a:pPr marL="0" indent="0">
              <a:buNone/>
            </a:pPr>
            <a:r>
              <a:rPr lang="en-US" sz="2400" b="1" dirty="0" err="1">
                <a:solidFill>
                  <a:srgbClr val="7030A0"/>
                </a:solidFill>
              </a:rPr>
              <a:t>s.push</a:t>
            </a:r>
            <a:r>
              <a:rPr lang="en-US" sz="2400" b="1" dirty="0">
                <a:solidFill>
                  <a:srgbClr val="7030A0"/>
                </a:solidFill>
              </a:rPr>
              <a:t>(</a:t>
            </a:r>
            <a:r>
              <a:rPr lang="en-US" sz="2400" b="1" dirty="0">
                <a:solidFill>
                  <a:srgbClr val="C00000"/>
                </a:solidFill>
              </a:rPr>
              <a:t>“*”</a:t>
            </a:r>
            <a:r>
              <a:rPr lang="en-US" sz="2400" b="1" dirty="0">
                <a:solidFill>
                  <a:srgbClr val="7030A0"/>
                </a:solidFill>
              </a:rPr>
              <a:t>);</a:t>
            </a:r>
          </a:p>
          <a:p>
            <a:pPr marL="0" indent="0">
              <a:buNone/>
            </a:pPr>
            <a:r>
              <a:rPr lang="en-US" sz="2400" b="1" dirty="0" err="1">
                <a:solidFill>
                  <a:srgbClr val="7030A0"/>
                </a:solidFill>
              </a:rPr>
              <a:t>s.push</a:t>
            </a:r>
            <a:r>
              <a:rPr lang="en-US" sz="2400" b="1" dirty="0">
                <a:solidFill>
                  <a:srgbClr val="7030A0"/>
                </a:solidFill>
              </a:rPr>
              <a:t>(</a:t>
            </a:r>
            <a:r>
              <a:rPr lang="en-US" sz="2400" b="1" dirty="0">
                <a:solidFill>
                  <a:srgbClr val="C00000"/>
                </a:solidFill>
              </a:rPr>
              <a:t>“W”</a:t>
            </a:r>
            <a:r>
              <a:rPr lang="en-US" sz="2400" b="1" dirty="0">
                <a:solidFill>
                  <a:srgbClr val="7030A0"/>
                </a:solidFill>
              </a:rPr>
              <a:t>);</a:t>
            </a:r>
          </a:p>
          <a:p>
            <a:pPr marL="0" indent="0">
              <a:buNone/>
            </a:pPr>
            <a:r>
              <a:rPr lang="en-US" sz="2400" b="1" dirty="0">
                <a:solidFill>
                  <a:srgbClr val="7030A0"/>
                </a:solidFill>
              </a:rPr>
              <a:t>String temp = </a:t>
            </a:r>
            <a:r>
              <a:rPr lang="en-US" sz="2400" b="1" dirty="0" err="1">
                <a:solidFill>
                  <a:srgbClr val="7030A0"/>
                </a:solidFill>
              </a:rPr>
              <a:t>s.pop</a:t>
            </a:r>
            <a:r>
              <a:rPr lang="en-US" sz="2400" b="1" dirty="0">
                <a:solidFill>
                  <a:srgbClr val="7030A0"/>
                </a:solidFill>
              </a:rPr>
              <a:t>();</a:t>
            </a:r>
          </a:p>
          <a:p>
            <a:pPr marL="0" indent="0">
              <a:buNone/>
            </a:pPr>
            <a:r>
              <a:rPr lang="en-US" sz="2400" b="1" dirty="0">
                <a:solidFill>
                  <a:srgbClr val="7030A0"/>
                </a:solidFill>
              </a:rPr>
              <a:t>String t2 = </a:t>
            </a:r>
            <a:r>
              <a:rPr lang="en-US" sz="2400" b="1" dirty="0" err="1">
                <a:solidFill>
                  <a:srgbClr val="7030A0"/>
                </a:solidFill>
              </a:rPr>
              <a:t>s.peek</a:t>
            </a:r>
            <a:r>
              <a:rPr lang="en-US" sz="2400" b="1" dirty="0">
                <a:solidFill>
                  <a:srgbClr val="7030A0"/>
                </a:solidFill>
              </a:rPr>
              <a:t>();</a:t>
            </a:r>
          </a:p>
          <a:p>
            <a:pPr marL="0" indent="0">
              <a:buNone/>
            </a:pPr>
            <a:r>
              <a:rPr lang="en-US" sz="2400" b="1" dirty="0" err="1">
                <a:solidFill>
                  <a:srgbClr val="7030A0"/>
                </a:solidFill>
              </a:rPr>
              <a:t>s.push</a:t>
            </a:r>
            <a:r>
              <a:rPr lang="en-US" sz="2400" b="1" dirty="0">
                <a:solidFill>
                  <a:srgbClr val="7030A0"/>
                </a:solidFill>
              </a:rPr>
              <a:t>(t2);</a:t>
            </a:r>
          </a:p>
          <a:p>
            <a:pPr marL="0" indent="0">
              <a:buNone/>
            </a:pPr>
            <a:r>
              <a:rPr lang="en-US" sz="2400" b="1" dirty="0" err="1">
                <a:solidFill>
                  <a:srgbClr val="7030A0"/>
                </a:solidFill>
              </a:rPr>
              <a:t>s.push</a:t>
            </a:r>
            <a:r>
              <a:rPr lang="en-US" sz="2400" b="1" dirty="0">
                <a:solidFill>
                  <a:srgbClr val="7030A0"/>
                </a:solidFill>
              </a:rPr>
              <a:t>(temp);</a:t>
            </a:r>
          </a:p>
          <a:p>
            <a:pPr marL="0" indent="0">
              <a:buNone/>
            </a:pPr>
            <a:r>
              <a:rPr lang="en-US" sz="2400" b="1" dirty="0">
                <a:solidFill>
                  <a:srgbClr val="7030A0"/>
                </a:solidFill>
              </a:rPr>
              <a:t>while(!</a:t>
            </a:r>
            <a:r>
              <a:rPr lang="en-US" sz="2400" b="1" dirty="0" err="1">
                <a:solidFill>
                  <a:srgbClr val="7030A0"/>
                </a:solidFill>
              </a:rPr>
              <a:t>s.isEmpty</a:t>
            </a:r>
            <a:r>
              <a:rPr lang="en-US" sz="2400" b="1" dirty="0">
                <a:solidFill>
                  <a:srgbClr val="7030A0"/>
                </a:solidFill>
              </a:rPr>
              <a:t>())</a:t>
            </a:r>
          </a:p>
          <a:p>
            <a:pPr marL="0" indent="0">
              <a:buNone/>
            </a:pPr>
            <a:r>
              <a:rPr lang="en-US" sz="2400" b="1" dirty="0">
                <a:solidFill>
                  <a:srgbClr val="7030A0"/>
                </a:solidFill>
              </a:rPr>
              <a:t>     </a:t>
            </a:r>
            <a:r>
              <a:rPr lang="en-US" sz="2400" b="1" dirty="0" err="1">
                <a:solidFill>
                  <a:srgbClr val="7030A0"/>
                </a:solidFill>
              </a:rPr>
              <a:t>System.out.println</a:t>
            </a:r>
            <a:r>
              <a:rPr lang="en-US" sz="2400" b="1" dirty="0">
                <a:solidFill>
                  <a:srgbClr val="7030A0"/>
                </a:solidFill>
              </a:rPr>
              <a:t>(</a:t>
            </a:r>
            <a:r>
              <a:rPr lang="en-US" sz="2400" b="1" dirty="0" err="1">
                <a:solidFill>
                  <a:srgbClr val="7030A0"/>
                </a:solidFill>
              </a:rPr>
              <a:t>s.pop</a:t>
            </a:r>
            <a:r>
              <a:rPr lang="en-US" sz="2400" b="1" dirty="0">
                <a:solidFill>
                  <a:srgbClr val="7030A0"/>
                </a:solidFill>
              </a:rPr>
              <a:t>());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382490" y="1676400"/>
            <a:ext cx="376150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 top		</a:t>
            </a:r>
            <a:r>
              <a:rPr lang="en-US" u="sng" dirty="0"/>
              <a:t>temp</a:t>
            </a:r>
            <a:r>
              <a:rPr lang="en-US" dirty="0"/>
              <a:t>        </a:t>
            </a:r>
            <a:r>
              <a:rPr lang="en-US" u="sng" dirty="0"/>
              <a:t>t2</a:t>
            </a:r>
          </a:p>
          <a:p>
            <a:endParaRPr lang="en-US" u="sng" dirty="0"/>
          </a:p>
          <a:p>
            <a:endParaRPr lang="en-US" u="sng" dirty="0"/>
          </a:p>
          <a:p>
            <a:endParaRPr lang="en-US" u="sng" dirty="0"/>
          </a:p>
          <a:p>
            <a:endParaRPr lang="en-US" u="sng" dirty="0"/>
          </a:p>
          <a:p>
            <a:endParaRPr lang="en-US" u="sng" dirty="0"/>
          </a:p>
          <a:p>
            <a:r>
              <a:rPr lang="en-US" dirty="0"/>
              <a:t>	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5867400" y="1981200"/>
            <a:ext cx="0" cy="30480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5-Point Star 4"/>
          <p:cNvSpPr/>
          <p:nvPr/>
        </p:nvSpPr>
        <p:spPr>
          <a:xfrm>
            <a:off x="38100" y="1676400"/>
            <a:ext cx="381000" cy="304800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7120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 mechanics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876800" cy="4525963"/>
          </a:xfrm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 err="1">
                <a:solidFill>
                  <a:srgbClr val="7030A0"/>
                </a:solidFill>
              </a:rPr>
              <a:t>MyStack</a:t>
            </a:r>
            <a:r>
              <a:rPr lang="en-US" sz="2400" b="1" dirty="0">
                <a:solidFill>
                  <a:srgbClr val="7030A0"/>
                </a:solidFill>
              </a:rPr>
              <a:t>&lt;String&gt; s = new </a:t>
            </a:r>
            <a:r>
              <a:rPr lang="en-US" sz="2400" b="1" dirty="0" err="1">
                <a:solidFill>
                  <a:srgbClr val="7030A0"/>
                </a:solidFill>
              </a:rPr>
              <a:t>MyStack</a:t>
            </a:r>
            <a:r>
              <a:rPr lang="en-US" sz="2400" b="1" dirty="0">
                <a:solidFill>
                  <a:srgbClr val="7030A0"/>
                </a:solidFill>
              </a:rPr>
              <a:t>();</a:t>
            </a:r>
          </a:p>
          <a:p>
            <a:pPr marL="0" indent="0">
              <a:buNone/>
            </a:pPr>
            <a:r>
              <a:rPr lang="en-US" sz="2400" b="1" dirty="0" err="1"/>
              <a:t>s.push</a:t>
            </a:r>
            <a:r>
              <a:rPr lang="en-US" sz="2400" b="1" dirty="0"/>
              <a:t>(“B”);</a:t>
            </a:r>
          </a:p>
          <a:p>
            <a:pPr marL="0" indent="0">
              <a:buNone/>
            </a:pPr>
            <a:r>
              <a:rPr lang="en-US" sz="2400" b="1" dirty="0" err="1">
                <a:solidFill>
                  <a:srgbClr val="7030A0"/>
                </a:solidFill>
              </a:rPr>
              <a:t>s.push</a:t>
            </a:r>
            <a:r>
              <a:rPr lang="en-US" sz="2400" b="1" dirty="0">
                <a:solidFill>
                  <a:srgbClr val="7030A0"/>
                </a:solidFill>
              </a:rPr>
              <a:t>(</a:t>
            </a:r>
            <a:r>
              <a:rPr lang="en-US" sz="2400" b="1" dirty="0">
                <a:solidFill>
                  <a:srgbClr val="C00000"/>
                </a:solidFill>
              </a:rPr>
              <a:t>“*”</a:t>
            </a:r>
            <a:r>
              <a:rPr lang="en-US" sz="2400" b="1" dirty="0">
                <a:solidFill>
                  <a:srgbClr val="7030A0"/>
                </a:solidFill>
              </a:rPr>
              <a:t>);</a:t>
            </a:r>
          </a:p>
          <a:p>
            <a:pPr marL="0" indent="0">
              <a:buNone/>
            </a:pPr>
            <a:r>
              <a:rPr lang="en-US" sz="2400" b="1" dirty="0" err="1">
                <a:solidFill>
                  <a:srgbClr val="7030A0"/>
                </a:solidFill>
              </a:rPr>
              <a:t>s.push</a:t>
            </a:r>
            <a:r>
              <a:rPr lang="en-US" sz="2400" b="1" dirty="0">
                <a:solidFill>
                  <a:srgbClr val="7030A0"/>
                </a:solidFill>
              </a:rPr>
              <a:t>(</a:t>
            </a:r>
            <a:r>
              <a:rPr lang="en-US" sz="2400" b="1" dirty="0">
                <a:solidFill>
                  <a:srgbClr val="C00000"/>
                </a:solidFill>
              </a:rPr>
              <a:t>“W”</a:t>
            </a:r>
            <a:r>
              <a:rPr lang="en-US" sz="2400" b="1" dirty="0">
                <a:solidFill>
                  <a:srgbClr val="7030A0"/>
                </a:solidFill>
              </a:rPr>
              <a:t>);</a:t>
            </a:r>
          </a:p>
          <a:p>
            <a:pPr marL="0" indent="0">
              <a:buNone/>
            </a:pPr>
            <a:r>
              <a:rPr lang="en-US" sz="2400" b="1" dirty="0">
                <a:solidFill>
                  <a:srgbClr val="7030A0"/>
                </a:solidFill>
              </a:rPr>
              <a:t>String temp = </a:t>
            </a:r>
            <a:r>
              <a:rPr lang="en-US" sz="2400" b="1" dirty="0" err="1">
                <a:solidFill>
                  <a:srgbClr val="7030A0"/>
                </a:solidFill>
              </a:rPr>
              <a:t>s.pop</a:t>
            </a:r>
            <a:r>
              <a:rPr lang="en-US" sz="2400" b="1" dirty="0">
                <a:solidFill>
                  <a:srgbClr val="7030A0"/>
                </a:solidFill>
              </a:rPr>
              <a:t>();</a:t>
            </a:r>
          </a:p>
          <a:p>
            <a:pPr marL="0" indent="0">
              <a:buNone/>
            </a:pPr>
            <a:r>
              <a:rPr lang="en-US" sz="2400" b="1" dirty="0">
                <a:solidFill>
                  <a:srgbClr val="7030A0"/>
                </a:solidFill>
              </a:rPr>
              <a:t>String t2 = </a:t>
            </a:r>
            <a:r>
              <a:rPr lang="en-US" sz="2400" b="1" dirty="0" err="1">
                <a:solidFill>
                  <a:srgbClr val="7030A0"/>
                </a:solidFill>
              </a:rPr>
              <a:t>s.peek</a:t>
            </a:r>
            <a:r>
              <a:rPr lang="en-US" sz="2400" b="1" dirty="0">
                <a:solidFill>
                  <a:srgbClr val="7030A0"/>
                </a:solidFill>
              </a:rPr>
              <a:t>();</a:t>
            </a:r>
          </a:p>
          <a:p>
            <a:pPr marL="0" indent="0">
              <a:buNone/>
            </a:pPr>
            <a:r>
              <a:rPr lang="en-US" sz="2400" b="1" dirty="0" err="1">
                <a:solidFill>
                  <a:srgbClr val="7030A0"/>
                </a:solidFill>
              </a:rPr>
              <a:t>s.push</a:t>
            </a:r>
            <a:r>
              <a:rPr lang="en-US" sz="2400" b="1" dirty="0">
                <a:solidFill>
                  <a:srgbClr val="7030A0"/>
                </a:solidFill>
              </a:rPr>
              <a:t>(t2);</a:t>
            </a:r>
          </a:p>
          <a:p>
            <a:pPr marL="0" indent="0">
              <a:buNone/>
            </a:pPr>
            <a:r>
              <a:rPr lang="en-US" sz="2400" b="1" dirty="0" err="1">
                <a:solidFill>
                  <a:srgbClr val="7030A0"/>
                </a:solidFill>
              </a:rPr>
              <a:t>s.push</a:t>
            </a:r>
            <a:r>
              <a:rPr lang="en-US" sz="2400" b="1" dirty="0">
                <a:solidFill>
                  <a:srgbClr val="7030A0"/>
                </a:solidFill>
              </a:rPr>
              <a:t>(temp);</a:t>
            </a:r>
          </a:p>
          <a:p>
            <a:pPr marL="0" indent="0">
              <a:buNone/>
            </a:pPr>
            <a:r>
              <a:rPr lang="en-US" sz="2400" b="1" dirty="0">
                <a:solidFill>
                  <a:srgbClr val="7030A0"/>
                </a:solidFill>
              </a:rPr>
              <a:t>while(!</a:t>
            </a:r>
            <a:r>
              <a:rPr lang="en-US" sz="2400" b="1" dirty="0" err="1">
                <a:solidFill>
                  <a:srgbClr val="7030A0"/>
                </a:solidFill>
              </a:rPr>
              <a:t>s.isEmpty</a:t>
            </a:r>
            <a:r>
              <a:rPr lang="en-US" sz="2400" b="1" dirty="0">
                <a:solidFill>
                  <a:srgbClr val="7030A0"/>
                </a:solidFill>
              </a:rPr>
              <a:t>())</a:t>
            </a:r>
          </a:p>
          <a:p>
            <a:pPr marL="0" indent="0">
              <a:buNone/>
            </a:pPr>
            <a:r>
              <a:rPr lang="en-US" sz="2400" b="1" dirty="0">
                <a:solidFill>
                  <a:srgbClr val="7030A0"/>
                </a:solidFill>
              </a:rPr>
              <a:t>     </a:t>
            </a:r>
            <a:r>
              <a:rPr lang="en-US" sz="2400" b="1" dirty="0" err="1">
                <a:solidFill>
                  <a:srgbClr val="7030A0"/>
                </a:solidFill>
              </a:rPr>
              <a:t>System.out.println</a:t>
            </a:r>
            <a:r>
              <a:rPr lang="en-US" sz="2400" b="1" dirty="0">
                <a:solidFill>
                  <a:srgbClr val="7030A0"/>
                </a:solidFill>
              </a:rPr>
              <a:t>(</a:t>
            </a:r>
            <a:r>
              <a:rPr lang="en-US" sz="2400" b="1" dirty="0" err="1">
                <a:solidFill>
                  <a:srgbClr val="7030A0"/>
                </a:solidFill>
              </a:rPr>
              <a:t>s.pop</a:t>
            </a:r>
            <a:r>
              <a:rPr lang="en-US" sz="2400" b="1" dirty="0">
                <a:solidFill>
                  <a:srgbClr val="7030A0"/>
                </a:solidFill>
              </a:rPr>
              <a:t>());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382490" y="1676400"/>
            <a:ext cx="376150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 top		</a:t>
            </a:r>
            <a:r>
              <a:rPr lang="en-US" u="sng" dirty="0"/>
              <a:t>temp</a:t>
            </a:r>
            <a:r>
              <a:rPr lang="en-US" dirty="0"/>
              <a:t>        </a:t>
            </a:r>
            <a:r>
              <a:rPr lang="en-US" u="sng" dirty="0"/>
              <a:t>t2</a:t>
            </a:r>
          </a:p>
          <a:p>
            <a:endParaRPr lang="en-US" u="sng" dirty="0"/>
          </a:p>
          <a:p>
            <a:endParaRPr lang="en-US" u="sng" dirty="0"/>
          </a:p>
          <a:p>
            <a:endParaRPr lang="en-US" u="sng" dirty="0"/>
          </a:p>
          <a:p>
            <a:r>
              <a:rPr lang="en-US" dirty="0"/>
              <a:t>       B</a:t>
            </a:r>
          </a:p>
          <a:p>
            <a:endParaRPr lang="en-US" u="sng" dirty="0"/>
          </a:p>
          <a:p>
            <a:r>
              <a:rPr lang="en-US" dirty="0"/>
              <a:t>	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5867400" y="1981200"/>
            <a:ext cx="0" cy="30480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5-Point Star 5"/>
          <p:cNvSpPr/>
          <p:nvPr/>
        </p:nvSpPr>
        <p:spPr>
          <a:xfrm>
            <a:off x="38100" y="2092036"/>
            <a:ext cx="381000" cy="304800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4890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 mechanics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876800" cy="4525963"/>
          </a:xfrm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 err="1">
                <a:solidFill>
                  <a:srgbClr val="7030A0"/>
                </a:solidFill>
              </a:rPr>
              <a:t>MyStack</a:t>
            </a:r>
            <a:r>
              <a:rPr lang="en-US" sz="2400" b="1" dirty="0">
                <a:solidFill>
                  <a:srgbClr val="7030A0"/>
                </a:solidFill>
              </a:rPr>
              <a:t>&lt;String&gt; s = new </a:t>
            </a:r>
            <a:r>
              <a:rPr lang="en-US" sz="2400" b="1" dirty="0" err="1">
                <a:solidFill>
                  <a:srgbClr val="7030A0"/>
                </a:solidFill>
              </a:rPr>
              <a:t>MyStack</a:t>
            </a:r>
            <a:r>
              <a:rPr lang="en-US" sz="2400" b="1" dirty="0">
                <a:solidFill>
                  <a:srgbClr val="7030A0"/>
                </a:solidFill>
              </a:rPr>
              <a:t>();</a:t>
            </a:r>
          </a:p>
          <a:p>
            <a:pPr marL="0" indent="0">
              <a:buNone/>
            </a:pPr>
            <a:r>
              <a:rPr lang="en-US" sz="2400" b="1" dirty="0" err="1">
                <a:solidFill>
                  <a:srgbClr val="7030A0"/>
                </a:solidFill>
              </a:rPr>
              <a:t>s.push</a:t>
            </a:r>
            <a:r>
              <a:rPr lang="en-US" sz="2400" b="1" dirty="0">
                <a:solidFill>
                  <a:srgbClr val="7030A0"/>
                </a:solidFill>
              </a:rPr>
              <a:t>(</a:t>
            </a:r>
            <a:r>
              <a:rPr lang="en-US" sz="2400" b="1" dirty="0">
                <a:solidFill>
                  <a:srgbClr val="C00000"/>
                </a:solidFill>
              </a:rPr>
              <a:t>“B”</a:t>
            </a:r>
            <a:r>
              <a:rPr lang="en-US" sz="2400" b="1" dirty="0">
                <a:solidFill>
                  <a:srgbClr val="7030A0"/>
                </a:solidFill>
              </a:rPr>
              <a:t>);</a:t>
            </a:r>
          </a:p>
          <a:p>
            <a:pPr marL="0" indent="0">
              <a:buNone/>
            </a:pPr>
            <a:r>
              <a:rPr lang="en-US" sz="2400" b="1" dirty="0" err="1"/>
              <a:t>s.push</a:t>
            </a:r>
            <a:r>
              <a:rPr lang="en-US" sz="2400" b="1" dirty="0"/>
              <a:t>(“*”);</a:t>
            </a:r>
          </a:p>
          <a:p>
            <a:pPr marL="0" indent="0">
              <a:buNone/>
            </a:pPr>
            <a:r>
              <a:rPr lang="en-US" sz="2400" b="1" dirty="0" err="1">
                <a:solidFill>
                  <a:srgbClr val="7030A0"/>
                </a:solidFill>
              </a:rPr>
              <a:t>s.push</a:t>
            </a:r>
            <a:r>
              <a:rPr lang="en-US" sz="2400" b="1" dirty="0">
                <a:solidFill>
                  <a:srgbClr val="7030A0"/>
                </a:solidFill>
              </a:rPr>
              <a:t>(</a:t>
            </a:r>
            <a:r>
              <a:rPr lang="en-US" sz="2400" b="1" dirty="0">
                <a:solidFill>
                  <a:srgbClr val="C00000"/>
                </a:solidFill>
              </a:rPr>
              <a:t>“W”</a:t>
            </a:r>
            <a:r>
              <a:rPr lang="en-US" sz="2400" b="1" dirty="0">
                <a:solidFill>
                  <a:srgbClr val="7030A0"/>
                </a:solidFill>
              </a:rPr>
              <a:t>);</a:t>
            </a:r>
          </a:p>
          <a:p>
            <a:pPr marL="0" indent="0">
              <a:buNone/>
            </a:pPr>
            <a:r>
              <a:rPr lang="en-US" sz="2400" b="1" dirty="0">
                <a:solidFill>
                  <a:srgbClr val="7030A0"/>
                </a:solidFill>
              </a:rPr>
              <a:t>String temp = </a:t>
            </a:r>
            <a:r>
              <a:rPr lang="en-US" sz="2400" b="1" dirty="0" err="1">
                <a:solidFill>
                  <a:srgbClr val="7030A0"/>
                </a:solidFill>
              </a:rPr>
              <a:t>s.pop</a:t>
            </a:r>
            <a:r>
              <a:rPr lang="en-US" sz="2400" b="1" dirty="0">
                <a:solidFill>
                  <a:srgbClr val="7030A0"/>
                </a:solidFill>
              </a:rPr>
              <a:t>();</a:t>
            </a:r>
          </a:p>
          <a:p>
            <a:pPr marL="0" indent="0">
              <a:buNone/>
            </a:pPr>
            <a:r>
              <a:rPr lang="en-US" sz="2400" b="1" dirty="0">
                <a:solidFill>
                  <a:srgbClr val="7030A0"/>
                </a:solidFill>
              </a:rPr>
              <a:t>String t2 = </a:t>
            </a:r>
            <a:r>
              <a:rPr lang="en-US" sz="2400" b="1" dirty="0" err="1">
                <a:solidFill>
                  <a:srgbClr val="7030A0"/>
                </a:solidFill>
              </a:rPr>
              <a:t>s.peek</a:t>
            </a:r>
            <a:r>
              <a:rPr lang="en-US" sz="2400" b="1" dirty="0">
                <a:solidFill>
                  <a:srgbClr val="7030A0"/>
                </a:solidFill>
              </a:rPr>
              <a:t>();</a:t>
            </a:r>
          </a:p>
          <a:p>
            <a:pPr marL="0" indent="0">
              <a:buNone/>
            </a:pPr>
            <a:r>
              <a:rPr lang="en-US" sz="2400" b="1" dirty="0" err="1">
                <a:solidFill>
                  <a:srgbClr val="7030A0"/>
                </a:solidFill>
              </a:rPr>
              <a:t>s.push</a:t>
            </a:r>
            <a:r>
              <a:rPr lang="en-US" sz="2400" b="1" dirty="0">
                <a:solidFill>
                  <a:srgbClr val="7030A0"/>
                </a:solidFill>
              </a:rPr>
              <a:t>(t2);</a:t>
            </a:r>
          </a:p>
          <a:p>
            <a:pPr marL="0" indent="0">
              <a:buNone/>
            </a:pPr>
            <a:r>
              <a:rPr lang="en-US" sz="2400" b="1" dirty="0" err="1">
                <a:solidFill>
                  <a:srgbClr val="7030A0"/>
                </a:solidFill>
              </a:rPr>
              <a:t>s.push</a:t>
            </a:r>
            <a:r>
              <a:rPr lang="en-US" sz="2400" b="1" dirty="0">
                <a:solidFill>
                  <a:srgbClr val="7030A0"/>
                </a:solidFill>
              </a:rPr>
              <a:t>(temp);</a:t>
            </a:r>
          </a:p>
          <a:p>
            <a:pPr marL="0" indent="0">
              <a:buNone/>
            </a:pPr>
            <a:r>
              <a:rPr lang="en-US" sz="2400" b="1" dirty="0">
                <a:solidFill>
                  <a:srgbClr val="7030A0"/>
                </a:solidFill>
              </a:rPr>
              <a:t>while(!</a:t>
            </a:r>
            <a:r>
              <a:rPr lang="en-US" sz="2400" b="1" dirty="0" err="1">
                <a:solidFill>
                  <a:srgbClr val="7030A0"/>
                </a:solidFill>
              </a:rPr>
              <a:t>s.isEmpty</a:t>
            </a:r>
            <a:r>
              <a:rPr lang="en-US" sz="2400" b="1" dirty="0">
                <a:solidFill>
                  <a:srgbClr val="7030A0"/>
                </a:solidFill>
              </a:rPr>
              <a:t>())</a:t>
            </a:r>
          </a:p>
          <a:p>
            <a:pPr marL="0" indent="0">
              <a:buNone/>
            </a:pPr>
            <a:r>
              <a:rPr lang="en-US" sz="2400" b="1" dirty="0">
                <a:solidFill>
                  <a:srgbClr val="7030A0"/>
                </a:solidFill>
              </a:rPr>
              <a:t>     </a:t>
            </a:r>
            <a:r>
              <a:rPr lang="en-US" sz="2400" b="1" dirty="0" err="1">
                <a:solidFill>
                  <a:srgbClr val="7030A0"/>
                </a:solidFill>
              </a:rPr>
              <a:t>System.out.println</a:t>
            </a:r>
            <a:r>
              <a:rPr lang="en-US" sz="2400" b="1" dirty="0">
                <a:solidFill>
                  <a:srgbClr val="7030A0"/>
                </a:solidFill>
              </a:rPr>
              <a:t>(</a:t>
            </a:r>
            <a:r>
              <a:rPr lang="en-US" sz="2400" b="1" dirty="0" err="1">
                <a:solidFill>
                  <a:srgbClr val="7030A0"/>
                </a:solidFill>
              </a:rPr>
              <a:t>s.pop</a:t>
            </a:r>
            <a:r>
              <a:rPr lang="en-US" sz="2400" b="1" dirty="0">
                <a:solidFill>
                  <a:srgbClr val="7030A0"/>
                </a:solidFill>
              </a:rPr>
              <a:t>());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382490" y="1676400"/>
            <a:ext cx="376150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 top		</a:t>
            </a:r>
            <a:r>
              <a:rPr lang="en-US" u="sng" dirty="0"/>
              <a:t>temp</a:t>
            </a:r>
            <a:r>
              <a:rPr lang="en-US" dirty="0"/>
              <a:t>        </a:t>
            </a:r>
            <a:r>
              <a:rPr lang="en-US" u="sng" dirty="0"/>
              <a:t>t2</a:t>
            </a:r>
          </a:p>
          <a:p>
            <a:endParaRPr lang="en-US" u="sng" dirty="0"/>
          </a:p>
          <a:p>
            <a:endParaRPr lang="en-US" u="sng" dirty="0"/>
          </a:p>
          <a:p>
            <a:r>
              <a:rPr lang="en-US" dirty="0"/>
              <a:t>       *</a:t>
            </a:r>
          </a:p>
          <a:p>
            <a:r>
              <a:rPr lang="en-US" dirty="0"/>
              <a:t>       B</a:t>
            </a:r>
          </a:p>
          <a:p>
            <a:endParaRPr lang="en-US" u="sng" dirty="0"/>
          </a:p>
          <a:p>
            <a:r>
              <a:rPr lang="en-US" dirty="0"/>
              <a:t>	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5867400" y="1981200"/>
            <a:ext cx="0" cy="30480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5-Point Star 5"/>
          <p:cNvSpPr/>
          <p:nvPr/>
        </p:nvSpPr>
        <p:spPr>
          <a:xfrm>
            <a:off x="38100" y="2539662"/>
            <a:ext cx="381000" cy="304800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5881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 mechanics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876800" cy="4525963"/>
          </a:xfrm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 err="1">
                <a:solidFill>
                  <a:srgbClr val="7030A0"/>
                </a:solidFill>
              </a:rPr>
              <a:t>MyStack</a:t>
            </a:r>
            <a:r>
              <a:rPr lang="en-US" sz="2400" b="1" dirty="0">
                <a:solidFill>
                  <a:srgbClr val="7030A0"/>
                </a:solidFill>
              </a:rPr>
              <a:t>&lt;String&gt; s = new </a:t>
            </a:r>
            <a:r>
              <a:rPr lang="en-US" sz="2400" b="1" dirty="0" err="1">
                <a:solidFill>
                  <a:srgbClr val="7030A0"/>
                </a:solidFill>
              </a:rPr>
              <a:t>MyStack</a:t>
            </a:r>
            <a:r>
              <a:rPr lang="en-US" sz="2400" b="1" dirty="0">
                <a:solidFill>
                  <a:srgbClr val="7030A0"/>
                </a:solidFill>
              </a:rPr>
              <a:t>();</a:t>
            </a:r>
          </a:p>
          <a:p>
            <a:pPr marL="0" indent="0">
              <a:buNone/>
            </a:pPr>
            <a:r>
              <a:rPr lang="en-US" sz="2400" b="1" dirty="0" err="1">
                <a:solidFill>
                  <a:srgbClr val="7030A0"/>
                </a:solidFill>
              </a:rPr>
              <a:t>s.push</a:t>
            </a:r>
            <a:r>
              <a:rPr lang="en-US" sz="2400" b="1" dirty="0">
                <a:solidFill>
                  <a:srgbClr val="7030A0"/>
                </a:solidFill>
              </a:rPr>
              <a:t>(</a:t>
            </a:r>
            <a:r>
              <a:rPr lang="en-US" sz="2400" b="1" dirty="0">
                <a:solidFill>
                  <a:srgbClr val="C00000"/>
                </a:solidFill>
              </a:rPr>
              <a:t>“B”</a:t>
            </a:r>
            <a:r>
              <a:rPr lang="en-US" sz="2400" b="1" dirty="0">
                <a:solidFill>
                  <a:srgbClr val="7030A0"/>
                </a:solidFill>
              </a:rPr>
              <a:t>);</a:t>
            </a:r>
          </a:p>
          <a:p>
            <a:pPr marL="0" indent="0">
              <a:buNone/>
            </a:pPr>
            <a:r>
              <a:rPr lang="en-US" sz="2400" b="1" dirty="0" err="1">
                <a:solidFill>
                  <a:srgbClr val="7030A0"/>
                </a:solidFill>
              </a:rPr>
              <a:t>s.push</a:t>
            </a:r>
            <a:r>
              <a:rPr lang="en-US" sz="2400" b="1" dirty="0">
                <a:solidFill>
                  <a:srgbClr val="7030A0"/>
                </a:solidFill>
              </a:rPr>
              <a:t>(</a:t>
            </a:r>
            <a:r>
              <a:rPr lang="en-US" sz="2400" b="1" dirty="0">
                <a:solidFill>
                  <a:srgbClr val="C00000"/>
                </a:solidFill>
              </a:rPr>
              <a:t>“*”</a:t>
            </a:r>
            <a:r>
              <a:rPr lang="en-US" sz="2400" b="1" dirty="0">
                <a:solidFill>
                  <a:srgbClr val="7030A0"/>
                </a:solidFill>
              </a:rPr>
              <a:t>);</a:t>
            </a:r>
          </a:p>
          <a:p>
            <a:pPr marL="0" indent="0">
              <a:buNone/>
            </a:pPr>
            <a:r>
              <a:rPr lang="en-US" sz="2400" b="1" dirty="0" err="1"/>
              <a:t>s.push</a:t>
            </a:r>
            <a:r>
              <a:rPr lang="en-US" sz="2400" b="1" dirty="0"/>
              <a:t>(“W”);</a:t>
            </a:r>
          </a:p>
          <a:p>
            <a:pPr marL="0" indent="0">
              <a:buNone/>
            </a:pPr>
            <a:r>
              <a:rPr lang="en-US" sz="2400" b="1" dirty="0">
                <a:solidFill>
                  <a:srgbClr val="7030A0"/>
                </a:solidFill>
              </a:rPr>
              <a:t>String temp = </a:t>
            </a:r>
            <a:r>
              <a:rPr lang="en-US" sz="2400" b="1" dirty="0" err="1">
                <a:solidFill>
                  <a:srgbClr val="7030A0"/>
                </a:solidFill>
              </a:rPr>
              <a:t>s.pop</a:t>
            </a:r>
            <a:r>
              <a:rPr lang="en-US" sz="2400" b="1" dirty="0">
                <a:solidFill>
                  <a:srgbClr val="7030A0"/>
                </a:solidFill>
              </a:rPr>
              <a:t>();</a:t>
            </a:r>
          </a:p>
          <a:p>
            <a:pPr marL="0" indent="0">
              <a:buNone/>
            </a:pPr>
            <a:r>
              <a:rPr lang="en-US" sz="2400" b="1" dirty="0">
                <a:solidFill>
                  <a:srgbClr val="7030A0"/>
                </a:solidFill>
              </a:rPr>
              <a:t>String t2 = </a:t>
            </a:r>
            <a:r>
              <a:rPr lang="en-US" sz="2400" b="1" dirty="0" err="1">
                <a:solidFill>
                  <a:srgbClr val="7030A0"/>
                </a:solidFill>
              </a:rPr>
              <a:t>s.peek</a:t>
            </a:r>
            <a:r>
              <a:rPr lang="en-US" sz="2400" b="1" dirty="0">
                <a:solidFill>
                  <a:srgbClr val="7030A0"/>
                </a:solidFill>
              </a:rPr>
              <a:t>();</a:t>
            </a:r>
          </a:p>
          <a:p>
            <a:pPr marL="0" indent="0">
              <a:buNone/>
            </a:pPr>
            <a:r>
              <a:rPr lang="en-US" sz="2400" b="1" dirty="0" err="1">
                <a:solidFill>
                  <a:srgbClr val="7030A0"/>
                </a:solidFill>
              </a:rPr>
              <a:t>s.push</a:t>
            </a:r>
            <a:r>
              <a:rPr lang="en-US" sz="2400" b="1" dirty="0">
                <a:solidFill>
                  <a:srgbClr val="7030A0"/>
                </a:solidFill>
              </a:rPr>
              <a:t>(t2);</a:t>
            </a:r>
          </a:p>
          <a:p>
            <a:pPr marL="0" indent="0">
              <a:buNone/>
            </a:pPr>
            <a:r>
              <a:rPr lang="en-US" sz="2400" b="1" dirty="0" err="1">
                <a:solidFill>
                  <a:srgbClr val="7030A0"/>
                </a:solidFill>
              </a:rPr>
              <a:t>s.push</a:t>
            </a:r>
            <a:r>
              <a:rPr lang="en-US" sz="2400" b="1" dirty="0">
                <a:solidFill>
                  <a:srgbClr val="7030A0"/>
                </a:solidFill>
              </a:rPr>
              <a:t>(temp);</a:t>
            </a:r>
          </a:p>
          <a:p>
            <a:pPr marL="0" indent="0">
              <a:buNone/>
            </a:pPr>
            <a:r>
              <a:rPr lang="en-US" sz="2400" b="1" dirty="0">
                <a:solidFill>
                  <a:srgbClr val="7030A0"/>
                </a:solidFill>
              </a:rPr>
              <a:t>while(!</a:t>
            </a:r>
            <a:r>
              <a:rPr lang="en-US" sz="2400" b="1" dirty="0" err="1">
                <a:solidFill>
                  <a:srgbClr val="7030A0"/>
                </a:solidFill>
              </a:rPr>
              <a:t>s.isEmpty</a:t>
            </a:r>
            <a:r>
              <a:rPr lang="en-US" sz="2400" b="1" dirty="0">
                <a:solidFill>
                  <a:srgbClr val="7030A0"/>
                </a:solidFill>
              </a:rPr>
              <a:t>())</a:t>
            </a:r>
          </a:p>
          <a:p>
            <a:pPr marL="0" indent="0">
              <a:buNone/>
            </a:pPr>
            <a:r>
              <a:rPr lang="en-US" sz="2400" b="1" dirty="0">
                <a:solidFill>
                  <a:srgbClr val="7030A0"/>
                </a:solidFill>
              </a:rPr>
              <a:t>     </a:t>
            </a:r>
            <a:r>
              <a:rPr lang="en-US" sz="2400" b="1" dirty="0" err="1">
                <a:solidFill>
                  <a:srgbClr val="7030A0"/>
                </a:solidFill>
              </a:rPr>
              <a:t>System.out.println</a:t>
            </a:r>
            <a:r>
              <a:rPr lang="en-US" sz="2400" b="1" dirty="0">
                <a:solidFill>
                  <a:srgbClr val="7030A0"/>
                </a:solidFill>
              </a:rPr>
              <a:t>(</a:t>
            </a:r>
            <a:r>
              <a:rPr lang="en-US" sz="2400" b="1" dirty="0" err="1">
                <a:solidFill>
                  <a:srgbClr val="7030A0"/>
                </a:solidFill>
              </a:rPr>
              <a:t>s.pop</a:t>
            </a:r>
            <a:r>
              <a:rPr lang="en-US" sz="2400" b="1" dirty="0">
                <a:solidFill>
                  <a:srgbClr val="7030A0"/>
                </a:solidFill>
              </a:rPr>
              <a:t>());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382490" y="1676400"/>
            <a:ext cx="376150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 top		</a:t>
            </a:r>
            <a:r>
              <a:rPr lang="en-US" u="sng" dirty="0"/>
              <a:t>temp</a:t>
            </a:r>
            <a:r>
              <a:rPr lang="en-US" dirty="0"/>
              <a:t>        </a:t>
            </a:r>
            <a:r>
              <a:rPr lang="en-US" u="sng" dirty="0"/>
              <a:t>t2</a:t>
            </a:r>
          </a:p>
          <a:p>
            <a:endParaRPr lang="en-US" u="sng" dirty="0"/>
          </a:p>
          <a:p>
            <a:r>
              <a:rPr lang="en-US" dirty="0"/>
              <a:t>      W</a:t>
            </a:r>
          </a:p>
          <a:p>
            <a:r>
              <a:rPr lang="en-US" dirty="0"/>
              <a:t>       *</a:t>
            </a:r>
          </a:p>
          <a:p>
            <a:r>
              <a:rPr lang="en-US" dirty="0"/>
              <a:t>       B</a:t>
            </a:r>
          </a:p>
          <a:p>
            <a:endParaRPr lang="en-US" u="sng" dirty="0"/>
          </a:p>
          <a:p>
            <a:r>
              <a:rPr lang="en-US" dirty="0"/>
              <a:t>	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5867400" y="1981200"/>
            <a:ext cx="0" cy="30480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5-Point Star 6"/>
          <p:cNvSpPr/>
          <p:nvPr/>
        </p:nvSpPr>
        <p:spPr>
          <a:xfrm>
            <a:off x="38100" y="2971800"/>
            <a:ext cx="381000" cy="304800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8635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 mechanics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876800" cy="4525963"/>
          </a:xfrm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 err="1">
                <a:solidFill>
                  <a:srgbClr val="7030A0"/>
                </a:solidFill>
              </a:rPr>
              <a:t>MyStack</a:t>
            </a:r>
            <a:r>
              <a:rPr lang="en-US" sz="2400" b="1" dirty="0">
                <a:solidFill>
                  <a:srgbClr val="7030A0"/>
                </a:solidFill>
              </a:rPr>
              <a:t>&lt;String&gt; s = new </a:t>
            </a:r>
            <a:r>
              <a:rPr lang="en-US" sz="2400" b="1" dirty="0" err="1">
                <a:solidFill>
                  <a:srgbClr val="7030A0"/>
                </a:solidFill>
              </a:rPr>
              <a:t>MyStack</a:t>
            </a:r>
            <a:r>
              <a:rPr lang="en-US" sz="2400" b="1" dirty="0">
                <a:solidFill>
                  <a:srgbClr val="7030A0"/>
                </a:solidFill>
              </a:rPr>
              <a:t>();</a:t>
            </a:r>
          </a:p>
          <a:p>
            <a:pPr marL="0" indent="0">
              <a:buNone/>
            </a:pPr>
            <a:r>
              <a:rPr lang="en-US" sz="2400" b="1" dirty="0" err="1">
                <a:solidFill>
                  <a:srgbClr val="7030A0"/>
                </a:solidFill>
              </a:rPr>
              <a:t>s.push</a:t>
            </a:r>
            <a:r>
              <a:rPr lang="en-US" sz="2400" b="1" dirty="0">
                <a:solidFill>
                  <a:srgbClr val="7030A0"/>
                </a:solidFill>
              </a:rPr>
              <a:t>(</a:t>
            </a:r>
            <a:r>
              <a:rPr lang="en-US" sz="2400" b="1" dirty="0">
                <a:solidFill>
                  <a:srgbClr val="C00000"/>
                </a:solidFill>
              </a:rPr>
              <a:t>“B”</a:t>
            </a:r>
            <a:r>
              <a:rPr lang="en-US" sz="2400" b="1" dirty="0">
                <a:solidFill>
                  <a:srgbClr val="7030A0"/>
                </a:solidFill>
              </a:rPr>
              <a:t>);</a:t>
            </a:r>
          </a:p>
          <a:p>
            <a:pPr marL="0" indent="0">
              <a:buNone/>
            </a:pPr>
            <a:r>
              <a:rPr lang="en-US" sz="2400" b="1" dirty="0" err="1">
                <a:solidFill>
                  <a:srgbClr val="7030A0"/>
                </a:solidFill>
              </a:rPr>
              <a:t>s.push</a:t>
            </a:r>
            <a:r>
              <a:rPr lang="en-US" sz="2400" b="1" dirty="0">
                <a:solidFill>
                  <a:srgbClr val="7030A0"/>
                </a:solidFill>
              </a:rPr>
              <a:t>(</a:t>
            </a:r>
            <a:r>
              <a:rPr lang="en-US" sz="2400" b="1" dirty="0">
                <a:solidFill>
                  <a:srgbClr val="C00000"/>
                </a:solidFill>
              </a:rPr>
              <a:t>“*”</a:t>
            </a:r>
            <a:r>
              <a:rPr lang="en-US" sz="2400" b="1" dirty="0">
                <a:solidFill>
                  <a:srgbClr val="7030A0"/>
                </a:solidFill>
              </a:rPr>
              <a:t>);</a:t>
            </a:r>
          </a:p>
          <a:p>
            <a:pPr marL="0" indent="0">
              <a:buNone/>
            </a:pPr>
            <a:r>
              <a:rPr lang="en-US" sz="2400" b="1" dirty="0" err="1">
                <a:solidFill>
                  <a:srgbClr val="7030A0"/>
                </a:solidFill>
              </a:rPr>
              <a:t>s.push</a:t>
            </a:r>
            <a:r>
              <a:rPr lang="en-US" sz="2400" b="1" dirty="0">
                <a:solidFill>
                  <a:srgbClr val="7030A0"/>
                </a:solidFill>
              </a:rPr>
              <a:t>(</a:t>
            </a:r>
            <a:r>
              <a:rPr lang="en-US" sz="2400" b="1" dirty="0">
                <a:solidFill>
                  <a:srgbClr val="C00000"/>
                </a:solidFill>
              </a:rPr>
              <a:t>“W”</a:t>
            </a:r>
            <a:r>
              <a:rPr lang="en-US" sz="2400" b="1" dirty="0">
                <a:solidFill>
                  <a:srgbClr val="7030A0"/>
                </a:solidFill>
              </a:rPr>
              <a:t>);</a:t>
            </a:r>
          </a:p>
          <a:p>
            <a:pPr marL="0" indent="0">
              <a:buNone/>
            </a:pPr>
            <a:r>
              <a:rPr lang="en-US" sz="2400" b="1" dirty="0"/>
              <a:t>String temp = </a:t>
            </a:r>
            <a:r>
              <a:rPr lang="en-US" sz="2400" b="1" dirty="0" err="1"/>
              <a:t>s.pop</a:t>
            </a:r>
            <a:r>
              <a:rPr lang="en-US" sz="2400" b="1" dirty="0"/>
              <a:t>();</a:t>
            </a:r>
          </a:p>
          <a:p>
            <a:pPr marL="0" indent="0">
              <a:buNone/>
            </a:pPr>
            <a:r>
              <a:rPr lang="en-US" sz="2400" b="1" dirty="0">
                <a:solidFill>
                  <a:srgbClr val="7030A0"/>
                </a:solidFill>
              </a:rPr>
              <a:t>String t2 = </a:t>
            </a:r>
            <a:r>
              <a:rPr lang="en-US" sz="2400" b="1" dirty="0" err="1">
                <a:solidFill>
                  <a:srgbClr val="7030A0"/>
                </a:solidFill>
              </a:rPr>
              <a:t>s.peek</a:t>
            </a:r>
            <a:r>
              <a:rPr lang="en-US" sz="2400" b="1" dirty="0">
                <a:solidFill>
                  <a:srgbClr val="7030A0"/>
                </a:solidFill>
              </a:rPr>
              <a:t>();</a:t>
            </a:r>
          </a:p>
          <a:p>
            <a:pPr marL="0" indent="0">
              <a:buNone/>
            </a:pPr>
            <a:r>
              <a:rPr lang="en-US" sz="2400" b="1" dirty="0" err="1">
                <a:solidFill>
                  <a:srgbClr val="7030A0"/>
                </a:solidFill>
              </a:rPr>
              <a:t>s.push</a:t>
            </a:r>
            <a:r>
              <a:rPr lang="en-US" sz="2400" b="1" dirty="0">
                <a:solidFill>
                  <a:srgbClr val="7030A0"/>
                </a:solidFill>
              </a:rPr>
              <a:t>(t2);</a:t>
            </a:r>
          </a:p>
          <a:p>
            <a:pPr marL="0" indent="0">
              <a:buNone/>
            </a:pPr>
            <a:r>
              <a:rPr lang="en-US" sz="2400" b="1" dirty="0" err="1">
                <a:solidFill>
                  <a:srgbClr val="7030A0"/>
                </a:solidFill>
              </a:rPr>
              <a:t>s.push</a:t>
            </a:r>
            <a:r>
              <a:rPr lang="en-US" sz="2400" b="1" dirty="0">
                <a:solidFill>
                  <a:srgbClr val="7030A0"/>
                </a:solidFill>
              </a:rPr>
              <a:t>(temp);</a:t>
            </a:r>
          </a:p>
          <a:p>
            <a:pPr marL="0" indent="0">
              <a:buNone/>
            </a:pPr>
            <a:r>
              <a:rPr lang="en-US" sz="2400" b="1" dirty="0">
                <a:solidFill>
                  <a:srgbClr val="7030A0"/>
                </a:solidFill>
              </a:rPr>
              <a:t>while(!</a:t>
            </a:r>
            <a:r>
              <a:rPr lang="en-US" sz="2400" b="1" dirty="0" err="1">
                <a:solidFill>
                  <a:srgbClr val="7030A0"/>
                </a:solidFill>
              </a:rPr>
              <a:t>s.isEmpty</a:t>
            </a:r>
            <a:r>
              <a:rPr lang="en-US" sz="2400" b="1" dirty="0">
                <a:solidFill>
                  <a:srgbClr val="7030A0"/>
                </a:solidFill>
              </a:rPr>
              <a:t>())</a:t>
            </a:r>
          </a:p>
          <a:p>
            <a:pPr marL="0" indent="0">
              <a:buNone/>
            </a:pPr>
            <a:r>
              <a:rPr lang="en-US" sz="2400" b="1" dirty="0">
                <a:solidFill>
                  <a:srgbClr val="7030A0"/>
                </a:solidFill>
              </a:rPr>
              <a:t>     </a:t>
            </a:r>
            <a:r>
              <a:rPr lang="en-US" sz="2400" b="1" dirty="0" err="1">
                <a:solidFill>
                  <a:srgbClr val="7030A0"/>
                </a:solidFill>
              </a:rPr>
              <a:t>System.out.println</a:t>
            </a:r>
            <a:r>
              <a:rPr lang="en-US" sz="2400" b="1" dirty="0">
                <a:solidFill>
                  <a:srgbClr val="7030A0"/>
                </a:solidFill>
              </a:rPr>
              <a:t>(</a:t>
            </a:r>
            <a:r>
              <a:rPr lang="en-US" sz="2400" b="1" dirty="0" err="1">
                <a:solidFill>
                  <a:srgbClr val="7030A0"/>
                </a:solidFill>
              </a:rPr>
              <a:t>s.pop</a:t>
            </a:r>
            <a:r>
              <a:rPr lang="en-US" sz="2400" b="1" dirty="0">
                <a:solidFill>
                  <a:srgbClr val="7030A0"/>
                </a:solidFill>
              </a:rPr>
              <a:t>());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382490" y="1676400"/>
            <a:ext cx="376150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 top		</a:t>
            </a:r>
            <a:r>
              <a:rPr lang="en-US" u="sng" dirty="0"/>
              <a:t>temp</a:t>
            </a:r>
            <a:r>
              <a:rPr lang="en-US" dirty="0"/>
              <a:t>        </a:t>
            </a:r>
            <a:r>
              <a:rPr lang="en-US" u="sng" dirty="0"/>
              <a:t>t2</a:t>
            </a:r>
          </a:p>
          <a:p>
            <a:r>
              <a:rPr lang="en-US" dirty="0"/>
              <a:t>		  W</a:t>
            </a:r>
          </a:p>
          <a:p>
            <a:r>
              <a:rPr lang="en-US" dirty="0"/>
              <a:t>       </a:t>
            </a:r>
          </a:p>
          <a:p>
            <a:r>
              <a:rPr lang="en-US" dirty="0"/>
              <a:t>       *</a:t>
            </a:r>
          </a:p>
          <a:p>
            <a:r>
              <a:rPr lang="en-US" dirty="0"/>
              <a:t>       B</a:t>
            </a:r>
          </a:p>
          <a:p>
            <a:endParaRPr lang="en-US" u="sng" dirty="0"/>
          </a:p>
          <a:p>
            <a:r>
              <a:rPr lang="en-US" dirty="0"/>
              <a:t>	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5867400" y="1981200"/>
            <a:ext cx="0" cy="30480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5-Point Star 6"/>
          <p:cNvSpPr/>
          <p:nvPr/>
        </p:nvSpPr>
        <p:spPr>
          <a:xfrm>
            <a:off x="38100" y="3402925"/>
            <a:ext cx="381000" cy="304800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7589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 mechanics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876800" cy="4525963"/>
          </a:xfrm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 err="1">
                <a:solidFill>
                  <a:srgbClr val="7030A0"/>
                </a:solidFill>
              </a:rPr>
              <a:t>MyStack</a:t>
            </a:r>
            <a:r>
              <a:rPr lang="en-US" sz="2400" b="1" dirty="0">
                <a:solidFill>
                  <a:srgbClr val="7030A0"/>
                </a:solidFill>
              </a:rPr>
              <a:t>&lt;String&gt; s = new </a:t>
            </a:r>
            <a:r>
              <a:rPr lang="en-US" sz="2400" b="1" dirty="0" err="1">
                <a:solidFill>
                  <a:srgbClr val="7030A0"/>
                </a:solidFill>
              </a:rPr>
              <a:t>MyStack</a:t>
            </a:r>
            <a:r>
              <a:rPr lang="en-US" sz="2400" b="1" dirty="0">
                <a:solidFill>
                  <a:srgbClr val="7030A0"/>
                </a:solidFill>
              </a:rPr>
              <a:t>();</a:t>
            </a:r>
          </a:p>
          <a:p>
            <a:pPr marL="0" indent="0">
              <a:buNone/>
            </a:pPr>
            <a:r>
              <a:rPr lang="en-US" sz="2400" b="1" dirty="0" err="1">
                <a:solidFill>
                  <a:srgbClr val="7030A0"/>
                </a:solidFill>
              </a:rPr>
              <a:t>s.push</a:t>
            </a:r>
            <a:r>
              <a:rPr lang="en-US" sz="2400" b="1" dirty="0">
                <a:solidFill>
                  <a:srgbClr val="7030A0"/>
                </a:solidFill>
              </a:rPr>
              <a:t>(</a:t>
            </a:r>
            <a:r>
              <a:rPr lang="en-US" sz="2400" b="1" dirty="0">
                <a:solidFill>
                  <a:srgbClr val="C00000"/>
                </a:solidFill>
              </a:rPr>
              <a:t>“B”</a:t>
            </a:r>
            <a:r>
              <a:rPr lang="en-US" sz="2400" b="1" dirty="0">
                <a:solidFill>
                  <a:srgbClr val="7030A0"/>
                </a:solidFill>
              </a:rPr>
              <a:t>);</a:t>
            </a:r>
          </a:p>
          <a:p>
            <a:pPr marL="0" indent="0">
              <a:buNone/>
            </a:pPr>
            <a:r>
              <a:rPr lang="en-US" sz="2400" b="1" dirty="0" err="1">
                <a:solidFill>
                  <a:srgbClr val="7030A0"/>
                </a:solidFill>
              </a:rPr>
              <a:t>s.push</a:t>
            </a:r>
            <a:r>
              <a:rPr lang="en-US" sz="2400" b="1" dirty="0">
                <a:solidFill>
                  <a:srgbClr val="7030A0"/>
                </a:solidFill>
              </a:rPr>
              <a:t>(</a:t>
            </a:r>
            <a:r>
              <a:rPr lang="en-US" sz="2400" b="1" dirty="0">
                <a:solidFill>
                  <a:srgbClr val="C00000"/>
                </a:solidFill>
              </a:rPr>
              <a:t>“*”</a:t>
            </a:r>
            <a:r>
              <a:rPr lang="en-US" sz="2400" b="1" dirty="0">
                <a:solidFill>
                  <a:srgbClr val="7030A0"/>
                </a:solidFill>
              </a:rPr>
              <a:t>);</a:t>
            </a:r>
          </a:p>
          <a:p>
            <a:pPr marL="0" indent="0">
              <a:buNone/>
            </a:pPr>
            <a:r>
              <a:rPr lang="en-US" sz="2400" b="1" dirty="0" err="1">
                <a:solidFill>
                  <a:srgbClr val="7030A0"/>
                </a:solidFill>
              </a:rPr>
              <a:t>s.push</a:t>
            </a:r>
            <a:r>
              <a:rPr lang="en-US" sz="2400" b="1" dirty="0">
                <a:solidFill>
                  <a:srgbClr val="7030A0"/>
                </a:solidFill>
              </a:rPr>
              <a:t>(</a:t>
            </a:r>
            <a:r>
              <a:rPr lang="en-US" sz="2400" b="1" dirty="0">
                <a:solidFill>
                  <a:srgbClr val="C00000"/>
                </a:solidFill>
              </a:rPr>
              <a:t>“W”</a:t>
            </a:r>
            <a:r>
              <a:rPr lang="en-US" sz="2400" b="1" dirty="0">
                <a:solidFill>
                  <a:srgbClr val="7030A0"/>
                </a:solidFill>
              </a:rPr>
              <a:t>);</a:t>
            </a:r>
          </a:p>
          <a:p>
            <a:pPr marL="0" indent="0">
              <a:buNone/>
            </a:pPr>
            <a:r>
              <a:rPr lang="en-US" sz="2400" b="1" dirty="0">
                <a:solidFill>
                  <a:srgbClr val="7030A0"/>
                </a:solidFill>
              </a:rPr>
              <a:t>String temp = </a:t>
            </a:r>
            <a:r>
              <a:rPr lang="en-US" sz="2400" b="1" dirty="0" err="1">
                <a:solidFill>
                  <a:srgbClr val="7030A0"/>
                </a:solidFill>
              </a:rPr>
              <a:t>s.pop</a:t>
            </a:r>
            <a:r>
              <a:rPr lang="en-US" sz="2400" b="1" dirty="0">
                <a:solidFill>
                  <a:srgbClr val="7030A0"/>
                </a:solidFill>
              </a:rPr>
              <a:t>();</a:t>
            </a:r>
          </a:p>
          <a:p>
            <a:pPr marL="0" indent="0">
              <a:buNone/>
            </a:pPr>
            <a:r>
              <a:rPr lang="en-US" sz="2400" b="1" dirty="0"/>
              <a:t>String t2 = </a:t>
            </a:r>
            <a:r>
              <a:rPr lang="en-US" sz="2400" b="1" dirty="0" err="1"/>
              <a:t>s.peek</a:t>
            </a:r>
            <a:r>
              <a:rPr lang="en-US" sz="2400" b="1" dirty="0"/>
              <a:t>();</a:t>
            </a:r>
          </a:p>
          <a:p>
            <a:pPr marL="0" indent="0">
              <a:buNone/>
            </a:pPr>
            <a:r>
              <a:rPr lang="en-US" sz="2400" b="1" dirty="0" err="1">
                <a:solidFill>
                  <a:srgbClr val="7030A0"/>
                </a:solidFill>
              </a:rPr>
              <a:t>s.push</a:t>
            </a:r>
            <a:r>
              <a:rPr lang="en-US" sz="2400" b="1" dirty="0">
                <a:solidFill>
                  <a:srgbClr val="7030A0"/>
                </a:solidFill>
              </a:rPr>
              <a:t>(t2);</a:t>
            </a:r>
          </a:p>
          <a:p>
            <a:pPr marL="0" indent="0">
              <a:buNone/>
            </a:pPr>
            <a:r>
              <a:rPr lang="en-US" sz="2400" b="1" dirty="0" err="1">
                <a:solidFill>
                  <a:srgbClr val="7030A0"/>
                </a:solidFill>
              </a:rPr>
              <a:t>s.push</a:t>
            </a:r>
            <a:r>
              <a:rPr lang="en-US" sz="2400" b="1" dirty="0">
                <a:solidFill>
                  <a:srgbClr val="7030A0"/>
                </a:solidFill>
              </a:rPr>
              <a:t>(temp);</a:t>
            </a:r>
          </a:p>
          <a:p>
            <a:pPr marL="0" indent="0">
              <a:buNone/>
            </a:pPr>
            <a:r>
              <a:rPr lang="en-US" sz="2400" b="1" dirty="0">
                <a:solidFill>
                  <a:srgbClr val="7030A0"/>
                </a:solidFill>
              </a:rPr>
              <a:t>while(!</a:t>
            </a:r>
            <a:r>
              <a:rPr lang="en-US" sz="2400" b="1" dirty="0" err="1">
                <a:solidFill>
                  <a:srgbClr val="7030A0"/>
                </a:solidFill>
              </a:rPr>
              <a:t>s.isEmpty</a:t>
            </a:r>
            <a:r>
              <a:rPr lang="en-US" sz="2400" b="1" dirty="0">
                <a:solidFill>
                  <a:srgbClr val="7030A0"/>
                </a:solidFill>
              </a:rPr>
              <a:t>())</a:t>
            </a:r>
          </a:p>
          <a:p>
            <a:pPr marL="0" indent="0">
              <a:buNone/>
            </a:pPr>
            <a:r>
              <a:rPr lang="en-US" sz="2400" b="1" dirty="0">
                <a:solidFill>
                  <a:srgbClr val="7030A0"/>
                </a:solidFill>
              </a:rPr>
              <a:t>     </a:t>
            </a:r>
            <a:r>
              <a:rPr lang="en-US" sz="2400" b="1" dirty="0" err="1">
                <a:solidFill>
                  <a:srgbClr val="7030A0"/>
                </a:solidFill>
              </a:rPr>
              <a:t>System.out.println</a:t>
            </a:r>
            <a:r>
              <a:rPr lang="en-US" sz="2400" b="1" dirty="0">
                <a:solidFill>
                  <a:srgbClr val="7030A0"/>
                </a:solidFill>
              </a:rPr>
              <a:t>(</a:t>
            </a:r>
            <a:r>
              <a:rPr lang="en-US" sz="2400" b="1" dirty="0" err="1">
                <a:solidFill>
                  <a:srgbClr val="7030A0"/>
                </a:solidFill>
              </a:rPr>
              <a:t>s.pop</a:t>
            </a:r>
            <a:r>
              <a:rPr lang="en-US" sz="2400" b="1" dirty="0">
                <a:solidFill>
                  <a:srgbClr val="7030A0"/>
                </a:solidFill>
              </a:rPr>
              <a:t>());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382490" y="1676400"/>
            <a:ext cx="376150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 top		</a:t>
            </a:r>
            <a:r>
              <a:rPr lang="en-US" u="sng" dirty="0"/>
              <a:t>temp</a:t>
            </a:r>
            <a:r>
              <a:rPr lang="en-US" dirty="0"/>
              <a:t>        </a:t>
            </a:r>
            <a:r>
              <a:rPr lang="en-US" u="sng" dirty="0"/>
              <a:t>t2</a:t>
            </a:r>
          </a:p>
          <a:p>
            <a:r>
              <a:rPr lang="en-US" dirty="0"/>
              <a:t>		  W            *</a:t>
            </a:r>
          </a:p>
          <a:p>
            <a:r>
              <a:rPr lang="en-US" dirty="0"/>
              <a:t>       </a:t>
            </a:r>
          </a:p>
          <a:p>
            <a:r>
              <a:rPr lang="en-US" dirty="0"/>
              <a:t>       *</a:t>
            </a:r>
          </a:p>
          <a:p>
            <a:r>
              <a:rPr lang="en-US" dirty="0"/>
              <a:t>       B</a:t>
            </a:r>
          </a:p>
          <a:p>
            <a:endParaRPr lang="en-US" u="sng" dirty="0"/>
          </a:p>
          <a:p>
            <a:r>
              <a:rPr lang="en-US" dirty="0"/>
              <a:t>	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5867400" y="1981200"/>
            <a:ext cx="0" cy="30480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5-Point Star 6"/>
          <p:cNvSpPr/>
          <p:nvPr/>
        </p:nvSpPr>
        <p:spPr>
          <a:xfrm>
            <a:off x="38100" y="3810000"/>
            <a:ext cx="381000" cy="304800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2873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 mechanics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876800" cy="4525963"/>
          </a:xfrm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 err="1">
                <a:solidFill>
                  <a:srgbClr val="7030A0"/>
                </a:solidFill>
              </a:rPr>
              <a:t>MyStack</a:t>
            </a:r>
            <a:r>
              <a:rPr lang="en-US" sz="2400" b="1" dirty="0">
                <a:solidFill>
                  <a:srgbClr val="7030A0"/>
                </a:solidFill>
              </a:rPr>
              <a:t>&lt;String&gt; s = new </a:t>
            </a:r>
            <a:r>
              <a:rPr lang="en-US" sz="2400" b="1" dirty="0" err="1">
                <a:solidFill>
                  <a:srgbClr val="7030A0"/>
                </a:solidFill>
              </a:rPr>
              <a:t>MyStack</a:t>
            </a:r>
            <a:r>
              <a:rPr lang="en-US" sz="2400" b="1" dirty="0">
                <a:solidFill>
                  <a:srgbClr val="7030A0"/>
                </a:solidFill>
              </a:rPr>
              <a:t>();</a:t>
            </a:r>
          </a:p>
          <a:p>
            <a:pPr marL="0" indent="0">
              <a:buNone/>
            </a:pPr>
            <a:r>
              <a:rPr lang="en-US" sz="2400" b="1" dirty="0" err="1">
                <a:solidFill>
                  <a:srgbClr val="7030A0"/>
                </a:solidFill>
              </a:rPr>
              <a:t>s.push</a:t>
            </a:r>
            <a:r>
              <a:rPr lang="en-US" sz="2400" b="1" dirty="0">
                <a:solidFill>
                  <a:srgbClr val="7030A0"/>
                </a:solidFill>
              </a:rPr>
              <a:t>(</a:t>
            </a:r>
            <a:r>
              <a:rPr lang="en-US" sz="2400" b="1" dirty="0">
                <a:solidFill>
                  <a:srgbClr val="C00000"/>
                </a:solidFill>
              </a:rPr>
              <a:t>“B”</a:t>
            </a:r>
            <a:r>
              <a:rPr lang="en-US" sz="2400" b="1" dirty="0">
                <a:solidFill>
                  <a:srgbClr val="7030A0"/>
                </a:solidFill>
              </a:rPr>
              <a:t>);</a:t>
            </a:r>
          </a:p>
          <a:p>
            <a:pPr marL="0" indent="0">
              <a:buNone/>
            </a:pPr>
            <a:r>
              <a:rPr lang="en-US" sz="2400" b="1" dirty="0" err="1">
                <a:solidFill>
                  <a:srgbClr val="7030A0"/>
                </a:solidFill>
              </a:rPr>
              <a:t>s.push</a:t>
            </a:r>
            <a:r>
              <a:rPr lang="en-US" sz="2400" b="1" dirty="0">
                <a:solidFill>
                  <a:srgbClr val="7030A0"/>
                </a:solidFill>
              </a:rPr>
              <a:t>(</a:t>
            </a:r>
            <a:r>
              <a:rPr lang="en-US" sz="2400" b="1" dirty="0">
                <a:solidFill>
                  <a:srgbClr val="C00000"/>
                </a:solidFill>
              </a:rPr>
              <a:t>“*”</a:t>
            </a:r>
            <a:r>
              <a:rPr lang="en-US" sz="2400" b="1" dirty="0">
                <a:solidFill>
                  <a:srgbClr val="7030A0"/>
                </a:solidFill>
              </a:rPr>
              <a:t>);</a:t>
            </a:r>
          </a:p>
          <a:p>
            <a:pPr marL="0" indent="0">
              <a:buNone/>
            </a:pPr>
            <a:r>
              <a:rPr lang="en-US" sz="2400" b="1" dirty="0" err="1">
                <a:solidFill>
                  <a:srgbClr val="7030A0"/>
                </a:solidFill>
              </a:rPr>
              <a:t>s.push</a:t>
            </a:r>
            <a:r>
              <a:rPr lang="en-US" sz="2400" b="1" dirty="0">
                <a:solidFill>
                  <a:srgbClr val="7030A0"/>
                </a:solidFill>
              </a:rPr>
              <a:t>(</a:t>
            </a:r>
            <a:r>
              <a:rPr lang="en-US" sz="2400" b="1" dirty="0">
                <a:solidFill>
                  <a:srgbClr val="C00000"/>
                </a:solidFill>
              </a:rPr>
              <a:t>“W”</a:t>
            </a:r>
            <a:r>
              <a:rPr lang="en-US" sz="2400" b="1" dirty="0">
                <a:solidFill>
                  <a:srgbClr val="7030A0"/>
                </a:solidFill>
              </a:rPr>
              <a:t>);</a:t>
            </a:r>
          </a:p>
          <a:p>
            <a:pPr marL="0" indent="0">
              <a:buNone/>
            </a:pPr>
            <a:r>
              <a:rPr lang="en-US" sz="2400" b="1" dirty="0">
                <a:solidFill>
                  <a:srgbClr val="7030A0"/>
                </a:solidFill>
              </a:rPr>
              <a:t>String temp = </a:t>
            </a:r>
            <a:r>
              <a:rPr lang="en-US" sz="2400" b="1" dirty="0" err="1">
                <a:solidFill>
                  <a:srgbClr val="7030A0"/>
                </a:solidFill>
              </a:rPr>
              <a:t>s.pop</a:t>
            </a:r>
            <a:r>
              <a:rPr lang="en-US" sz="2400" b="1" dirty="0">
                <a:solidFill>
                  <a:srgbClr val="7030A0"/>
                </a:solidFill>
              </a:rPr>
              <a:t>();</a:t>
            </a:r>
          </a:p>
          <a:p>
            <a:pPr marL="0" indent="0">
              <a:buNone/>
            </a:pPr>
            <a:r>
              <a:rPr lang="en-US" sz="2400" b="1" dirty="0">
                <a:solidFill>
                  <a:srgbClr val="7030A0"/>
                </a:solidFill>
              </a:rPr>
              <a:t>String t2 = </a:t>
            </a:r>
            <a:r>
              <a:rPr lang="en-US" sz="2400" b="1" dirty="0" err="1">
                <a:solidFill>
                  <a:srgbClr val="7030A0"/>
                </a:solidFill>
              </a:rPr>
              <a:t>s.peek</a:t>
            </a:r>
            <a:r>
              <a:rPr lang="en-US" sz="2400" b="1" dirty="0">
                <a:solidFill>
                  <a:srgbClr val="7030A0"/>
                </a:solidFill>
              </a:rPr>
              <a:t>();</a:t>
            </a:r>
          </a:p>
          <a:p>
            <a:pPr marL="0" indent="0">
              <a:buNone/>
            </a:pPr>
            <a:r>
              <a:rPr lang="en-US" sz="2400" b="1" dirty="0" err="1"/>
              <a:t>s.push</a:t>
            </a:r>
            <a:r>
              <a:rPr lang="en-US" sz="2400" b="1" dirty="0"/>
              <a:t>(t2);</a:t>
            </a:r>
          </a:p>
          <a:p>
            <a:pPr marL="0" indent="0">
              <a:buNone/>
            </a:pPr>
            <a:r>
              <a:rPr lang="en-US" sz="2400" b="1" dirty="0" err="1">
                <a:solidFill>
                  <a:srgbClr val="7030A0"/>
                </a:solidFill>
              </a:rPr>
              <a:t>s.push</a:t>
            </a:r>
            <a:r>
              <a:rPr lang="en-US" sz="2400" b="1" dirty="0">
                <a:solidFill>
                  <a:srgbClr val="7030A0"/>
                </a:solidFill>
              </a:rPr>
              <a:t>(temp);</a:t>
            </a:r>
          </a:p>
          <a:p>
            <a:pPr marL="0" indent="0">
              <a:buNone/>
            </a:pPr>
            <a:r>
              <a:rPr lang="en-US" sz="2400" b="1" dirty="0">
                <a:solidFill>
                  <a:srgbClr val="7030A0"/>
                </a:solidFill>
              </a:rPr>
              <a:t>while(!</a:t>
            </a:r>
            <a:r>
              <a:rPr lang="en-US" sz="2400" b="1" dirty="0" err="1">
                <a:solidFill>
                  <a:srgbClr val="7030A0"/>
                </a:solidFill>
              </a:rPr>
              <a:t>s.isEmpty</a:t>
            </a:r>
            <a:r>
              <a:rPr lang="en-US" sz="2400" b="1" dirty="0">
                <a:solidFill>
                  <a:srgbClr val="7030A0"/>
                </a:solidFill>
              </a:rPr>
              <a:t>())</a:t>
            </a:r>
          </a:p>
          <a:p>
            <a:pPr marL="0" indent="0">
              <a:buNone/>
            </a:pPr>
            <a:r>
              <a:rPr lang="en-US" sz="2400" b="1" dirty="0">
                <a:solidFill>
                  <a:srgbClr val="7030A0"/>
                </a:solidFill>
              </a:rPr>
              <a:t>     </a:t>
            </a:r>
            <a:r>
              <a:rPr lang="en-US" sz="2400" b="1" dirty="0" err="1">
                <a:solidFill>
                  <a:srgbClr val="7030A0"/>
                </a:solidFill>
              </a:rPr>
              <a:t>System.out.println</a:t>
            </a:r>
            <a:r>
              <a:rPr lang="en-US" sz="2400" b="1" dirty="0">
                <a:solidFill>
                  <a:srgbClr val="7030A0"/>
                </a:solidFill>
              </a:rPr>
              <a:t>(</a:t>
            </a:r>
            <a:r>
              <a:rPr lang="en-US" sz="2400" b="1" dirty="0" err="1">
                <a:solidFill>
                  <a:srgbClr val="7030A0"/>
                </a:solidFill>
              </a:rPr>
              <a:t>s.pop</a:t>
            </a:r>
            <a:r>
              <a:rPr lang="en-US" sz="2400" b="1" dirty="0">
                <a:solidFill>
                  <a:srgbClr val="7030A0"/>
                </a:solidFill>
              </a:rPr>
              <a:t>());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382490" y="1676400"/>
            <a:ext cx="376150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 top		</a:t>
            </a:r>
            <a:r>
              <a:rPr lang="en-US" u="sng" dirty="0"/>
              <a:t>temp</a:t>
            </a:r>
            <a:r>
              <a:rPr lang="en-US" dirty="0"/>
              <a:t>        </a:t>
            </a:r>
            <a:r>
              <a:rPr lang="en-US" u="sng" dirty="0"/>
              <a:t>t2</a:t>
            </a:r>
          </a:p>
          <a:p>
            <a:r>
              <a:rPr lang="en-US" dirty="0"/>
              <a:t>		  W            *</a:t>
            </a:r>
          </a:p>
          <a:p>
            <a:r>
              <a:rPr lang="en-US" dirty="0"/>
              <a:t>       *</a:t>
            </a:r>
          </a:p>
          <a:p>
            <a:r>
              <a:rPr lang="en-US" dirty="0"/>
              <a:t>       *</a:t>
            </a:r>
          </a:p>
          <a:p>
            <a:r>
              <a:rPr lang="en-US" dirty="0"/>
              <a:t>       B</a:t>
            </a:r>
          </a:p>
          <a:p>
            <a:endParaRPr lang="en-US" u="sng" dirty="0"/>
          </a:p>
          <a:p>
            <a:r>
              <a:rPr lang="en-US" dirty="0"/>
              <a:t>	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5867400" y="1981200"/>
            <a:ext cx="0" cy="30480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5-Point Star 6"/>
          <p:cNvSpPr/>
          <p:nvPr/>
        </p:nvSpPr>
        <p:spPr>
          <a:xfrm>
            <a:off x="6927" y="4350327"/>
            <a:ext cx="381000" cy="304800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6903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 mechanics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876800" cy="4525963"/>
          </a:xfrm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 err="1">
                <a:solidFill>
                  <a:srgbClr val="7030A0"/>
                </a:solidFill>
              </a:rPr>
              <a:t>MyStack</a:t>
            </a:r>
            <a:r>
              <a:rPr lang="en-US" sz="2400" b="1" dirty="0">
                <a:solidFill>
                  <a:srgbClr val="7030A0"/>
                </a:solidFill>
              </a:rPr>
              <a:t>&lt;String&gt; s = new </a:t>
            </a:r>
            <a:r>
              <a:rPr lang="en-US" sz="2400" b="1" dirty="0" err="1">
                <a:solidFill>
                  <a:srgbClr val="7030A0"/>
                </a:solidFill>
              </a:rPr>
              <a:t>MyStack</a:t>
            </a:r>
            <a:r>
              <a:rPr lang="en-US" sz="2400" b="1" dirty="0">
                <a:solidFill>
                  <a:srgbClr val="7030A0"/>
                </a:solidFill>
              </a:rPr>
              <a:t>();</a:t>
            </a:r>
          </a:p>
          <a:p>
            <a:pPr marL="0" indent="0">
              <a:buNone/>
            </a:pPr>
            <a:r>
              <a:rPr lang="en-US" sz="2400" b="1" dirty="0" err="1">
                <a:solidFill>
                  <a:srgbClr val="7030A0"/>
                </a:solidFill>
              </a:rPr>
              <a:t>s.push</a:t>
            </a:r>
            <a:r>
              <a:rPr lang="en-US" sz="2400" b="1" dirty="0">
                <a:solidFill>
                  <a:srgbClr val="7030A0"/>
                </a:solidFill>
              </a:rPr>
              <a:t>(</a:t>
            </a:r>
            <a:r>
              <a:rPr lang="en-US" sz="2400" b="1" dirty="0">
                <a:solidFill>
                  <a:srgbClr val="C00000"/>
                </a:solidFill>
              </a:rPr>
              <a:t>“B”</a:t>
            </a:r>
            <a:r>
              <a:rPr lang="en-US" sz="2400" b="1" dirty="0">
                <a:solidFill>
                  <a:srgbClr val="7030A0"/>
                </a:solidFill>
              </a:rPr>
              <a:t>);</a:t>
            </a:r>
          </a:p>
          <a:p>
            <a:pPr marL="0" indent="0">
              <a:buNone/>
            </a:pPr>
            <a:r>
              <a:rPr lang="en-US" sz="2400" b="1" dirty="0" err="1">
                <a:solidFill>
                  <a:srgbClr val="7030A0"/>
                </a:solidFill>
              </a:rPr>
              <a:t>s.push</a:t>
            </a:r>
            <a:r>
              <a:rPr lang="en-US" sz="2400" b="1" dirty="0">
                <a:solidFill>
                  <a:srgbClr val="7030A0"/>
                </a:solidFill>
              </a:rPr>
              <a:t>(</a:t>
            </a:r>
            <a:r>
              <a:rPr lang="en-US" sz="2400" b="1" dirty="0">
                <a:solidFill>
                  <a:srgbClr val="C00000"/>
                </a:solidFill>
              </a:rPr>
              <a:t>“*”</a:t>
            </a:r>
            <a:r>
              <a:rPr lang="en-US" sz="2400" b="1" dirty="0">
                <a:solidFill>
                  <a:srgbClr val="7030A0"/>
                </a:solidFill>
              </a:rPr>
              <a:t>);</a:t>
            </a:r>
          </a:p>
          <a:p>
            <a:pPr marL="0" indent="0">
              <a:buNone/>
            </a:pPr>
            <a:r>
              <a:rPr lang="en-US" sz="2400" b="1" dirty="0" err="1">
                <a:solidFill>
                  <a:srgbClr val="7030A0"/>
                </a:solidFill>
              </a:rPr>
              <a:t>s.push</a:t>
            </a:r>
            <a:r>
              <a:rPr lang="en-US" sz="2400" b="1" dirty="0">
                <a:solidFill>
                  <a:srgbClr val="7030A0"/>
                </a:solidFill>
              </a:rPr>
              <a:t>(</a:t>
            </a:r>
            <a:r>
              <a:rPr lang="en-US" sz="2400" b="1" dirty="0">
                <a:solidFill>
                  <a:srgbClr val="C00000"/>
                </a:solidFill>
              </a:rPr>
              <a:t>“W”</a:t>
            </a:r>
            <a:r>
              <a:rPr lang="en-US" sz="2400" b="1" dirty="0">
                <a:solidFill>
                  <a:srgbClr val="7030A0"/>
                </a:solidFill>
              </a:rPr>
              <a:t>);</a:t>
            </a:r>
          </a:p>
          <a:p>
            <a:pPr marL="0" indent="0">
              <a:buNone/>
            </a:pPr>
            <a:r>
              <a:rPr lang="en-US" sz="2400" b="1" dirty="0">
                <a:solidFill>
                  <a:srgbClr val="7030A0"/>
                </a:solidFill>
              </a:rPr>
              <a:t>String temp = </a:t>
            </a:r>
            <a:r>
              <a:rPr lang="en-US" sz="2400" b="1" dirty="0" err="1">
                <a:solidFill>
                  <a:srgbClr val="7030A0"/>
                </a:solidFill>
              </a:rPr>
              <a:t>s.pop</a:t>
            </a:r>
            <a:r>
              <a:rPr lang="en-US" sz="2400" b="1" dirty="0">
                <a:solidFill>
                  <a:srgbClr val="7030A0"/>
                </a:solidFill>
              </a:rPr>
              <a:t>();</a:t>
            </a:r>
          </a:p>
          <a:p>
            <a:pPr marL="0" indent="0">
              <a:buNone/>
            </a:pPr>
            <a:r>
              <a:rPr lang="en-US" sz="2400" b="1" dirty="0">
                <a:solidFill>
                  <a:srgbClr val="7030A0"/>
                </a:solidFill>
              </a:rPr>
              <a:t>String t2 = </a:t>
            </a:r>
            <a:r>
              <a:rPr lang="en-US" sz="2400" b="1" dirty="0" err="1">
                <a:solidFill>
                  <a:srgbClr val="7030A0"/>
                </a:solidFill>
              </a:rPr>
              <a:t>s.peek</a:t>
            </a:r>
            <a:r>
              <a:rPr lang="en-US" sz="2400" b="1" dirty="0">
                <a:solidFill>
                  <a:srgbClr val="7030A0"/>
                </a:solidFill>
              </a:rPr>
              <a:t>();</a:t>
            </a:r>
          </a:p>
          <a:p>
            <a:pPr marL="0" indent="0">
              <a:buNone/>
            </a:pPr>
            <a:r>
              <a:rPr lang="en-US" sz="2400" b="1" dirty="0" err="1">
                <a:solidFill>
                  <a:srgbClr val="7030A0"/>
                </a:solidFill>
              </a:rPr>
              <a:t>s.push</a:t>
            </a:r>
            <a:r>
              <a:rPr lang="en-US" sz="2400" b="1" dirty="0">
                <a:solidFill>
                  <a:srgbClr val="7030A0"/>
                </a:solidFill>
              </a:rPr>
              <a:t>(t2);</a:t>
            </a:r>
          </a:p>
          <a:p>
            <a:pPr marL="0" indent="0">
              <a:buNone/>
            </a:pPr>
            <a:r>
              <a:rPr lang="en-US" sz="2400" b="1" dirty="0" err="1"/>
              <a:t>s.push</a:t>
            </a:r>
            <a:r>
              <a:rPr lang="en-US" sz="2400" b="1" dirty="0"/>
              <a:t>(temp);</a:t>
            </a:r>
          </a:p>
          <a:p>
            <a:pPr marL="0" indent="0">
              <a:buNone/>
            </a:pPr>
            <a:r>
              <a:rPr lang="en-US" sz="2400" b="1" dirty="0">
                <a:solidFill>
                  <a:srgbClr val="7030A0"/>
                </a:solidFill>
              </a:rPr>
              <a:t>while(!</a:t>
            </a:r>
            <a:r>
              <a:rPr lang="en-US" sz="2400" b="1" dirty="0" err="1">
                <a:solidFill>
                  <a:srgbClr val="7030A0"/>
                </a:solidFill>
              </a:rPr>
              <a:t>s.isEmpty</a:t>
            </a:r>
            <a:r>
              <a:rPr lang="en-US" sz="2400" b="1" dirty="0">
                <a:solidFill>
                  <a:srgbClr val="7030A0"/>
                </a:solidFill>
              </a:rPr>
              <a:t>())</a:t>
            </a:r>
          </a:p>
          <a:p>
            <a:pPr marL="0" indent="0">
              <a:buNone/>
            </a:pPr>
            <a:r>
              <a:rPr lang="en-US" sz="2400" b="1" dirty="0">
                <a:solidFill>
                  <a:srgbClr val="7030A0"/>
                </a:solidFill>
              </a:rPr>
              <a:t>     </a:t>
            </a:r>
            <a:r>
              <a:rPr lang="en-US" sz="2400" b="1" dirty="0" err="1">
                <a:solidFill>
                  <a:srgbClr val="7030A0"/>
                </a:solidFill>
              </a:rPr>
              <a:t>System.out.println</a:t>
            </a:r>
            <a:r>
              <a:rPr lang="en-US" sz="2400" b="1" dirty="0">
                <a:solidFill>
                  <a:srgbClr val="7030A0"/>
                </a:solidFill>
              </a:rPr>
              <a:t>(</a:t>
            </a:r>
            <a:r>
              <a:rPr lang="en-US" sz="2400" b="1" dirty="0" err="1">
                <a:solidFill>
                  <a:srgbClr val="7030A0"/>
                </a:solidFill>
              </a:rPr>
              <a:t>s.pop</a:t>
            </a:r>
            <a:r>
              <a:rPr lang="en-US" sz="2400" b="1" dirty="0">
                <a:solidFill>
                  <a:srgbClr val="7030A0"/>
                </a:solidFill>
              </a:rPr>
              <a:t>());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382490" y="1676400"/>
            <a:ext cx="376150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 top		</a:t>
            </a:r>
            <a:r>
              <a:rPr lang="en-US" u="sng" dirty="0"/>
              <a:t>temp</a:t>
            </a:r>
            <a:r>
              <a:rPr lang="en-US" dirty="0"/>
              <a:t>        </a:t>
            </a:r>
            <a:r>
              <a:rPr lang="en-US" u="sng" dirty="0"/>
              <a:t>t2</a:t>
            </a:r>
          </a:p>
          <a:p>
            <a:r>
              <a:rPr lang="en-US" dirty="0"/>
              <a:t>      W		  W            *</a:t>
            </a:r>
          </a:p>
          <a:p>
            <a:r>
              <a:rPr lang="en-US" dirty="0"/>
              <a:t>       *</a:t>
            </a:r>
          </a:p>
          <a:p>
            <a:r>
              <a:rPr lang="en-US" dirty="0"/>
              <a:t>       *</a:t>
            </a:r>
          </a:p>
          <a:p>
            <a:r>
              <a:rPr lang="en-US" dirty="0"/>
              <a:t>       B</a:t>
            </a:r>
          </a:p>
          <a:p>
            <a:endParaRPr lang="en-US" u="sng" dirty="0"/>
          </a:p>
          <a:p>
            <a:r>
              <a:rPr lang="en-US" dirty="0"/>
              <a:t>	</a:t>
            </a:r>
          </a:p>
        </p:txBody>
      </p:sp>
      <p:sp>
        <p:nvSpPr>
          <p:cNvPr id="5" name="5-Point Star 4"/>
          <p:cNvSpPr/>
          <p:nvPr/>
        </p:nvSpPr>
        <p:spPr>
          <a:xfrm>
            <a:off x="62345" y="4724400"/>
            <a:ext cx="381000" cy="304800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6535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 mechanics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876800" cy="4525963"/>
          </a:xfrm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 err="1">
                <a:solidFill>
                  <a:srgbClr val="7030A0"/>
                </a:solidFill>
              </a:rPr>
              <a:t>MyStack</a:t>
            </a:r>
            <a:r>
              <a:rPr lang="en-US" sz="2400" b="1" dirty="0">
                <a:solidFill>
                  <a:srgbClr val="7030A0"/>
                </a:solidFill>
              </a:rPr>
              <a:t>&lt;String&gt; s = new </a:t>
            </a:r>
            <a:r>
              <a:rPr lang="en-US" sz="2400" b="1" dirty="0" err="1">
                <a:solidFill>
                  <a:srgbClr val="7030A0"/>
                </a:solidFill>
              </a:rPr>
              <a:t>MyStack</a:t>
            </a:r>
            <a:r>
              <a:rPr lang="en-US" sz="2400" b="1" dirty="0">
                <a:solidFill>
                  <a:srgbClr val="7030A0"/>
                </a:solidFill>
              </a:rPr>
              <a:t>();</a:t>
            </a:r>
          </a:p>
          <a:p>
            <a:pPr marL="0" indent="0">
              <a:buNone/>
            </a:pPr>
            <a:r>
              <a:rPr lang="en-US" sz="2400" b="1" dirty="0" err="1">
                <a:solidFill>
                  <a:srgbClr val="7030A0"/>
                </a:solidFill>
              </a:rPr>
              <a:t>s.push</a:t>
            </a:r>
            <a:r>
              <a:rPr lang="en-US" sz="2400" b="1" dirty="0">
                <a:solidFill>
                  <a:srgbClr val="7030A0"/>
                </a:solidFill>
              </a:rPr>
              <a:t>(</a:t>
            </a:r>
            <a:r>
              <a:rPr lang="en-US" sz="2400" b="1" dirty="0">
                <a:solidFill>
                  <a:srgbClr val="C00000"/>
                </a:solidFill>
              </a:rPr>
              <a:t>“B”</a:t>
            </a:r>
            <a:r>
              <a:rPr lang="en-US" sz="2400" b="1" dirty="0">
                <a:solidFill>
                  <a:srgbClr val="7030A0"/>
                </a:solidFill>
              </a:rPr>
              <a:t>);</a:t>
            </a:r>
          </a:p>
          <a:p>
            <a:pPr marL="0" indent="0">
              <a:buNone/>
            </a:pPr>
            <a:r>
              <a:rPr lang="en-US" sz="2400" b="1" dirty="0" err="1">
                <a:solidFill>
                  <a:srgbClr val="7030A0"/>
                </a:solidFill>
              </a:rPr>
              <a:t>s.push</a:t>
            </a:r>
            <a:r>
              <a:rPr lang="en-US" sz="2400" b="1" dirty="0">
                <a:solidFill>
                  <a:srgbClr val="7030A0"/>
                </a:solidFill>
              </a:rPr>
              <a:t>(</a:t>
            </a:r>
            <a:r>
              <a:rPr lang="en-US" sz="2400" b="1" dirty="0">
                <a:solidFill>
                  <a:srgbClr val="C00000"/>
                </a:solidFill>
              </a:rPr>
              <a:t>“*”</a:t>
            </a:r>
            <a:r>
              <a:rPr lang="en-US" sz="2400" b="1" dirty="0">
                <a:solidFill>
                  <a:srgbClr val="7030A0"/>
                </a:solidFill>
              </a:rPr>
              <a:t>);</a:t>
            </a:r>
          </a:p>
          <a:p>
            <a:pPr marL="0" indent="0">
              <a:buNone/>
            </a:pPr>
            <a:r>
              <a:rPr lang="en-US" sz="2400" b="1" dirty="0" err="1">
                <a:solidFill>
                  <a:srgbClr val="7030A0"/>
                </a:solidFill>
              </a:rPr>
              <a:t>s.push</a:t>
            </a:r>
            <a:r>
              <a:rPr lang="en-US" sz="2400" b="1" dirty="0">
                <a:solidFill>
                  <a:srgbClr val="7030A0"/>
                </a:solidFill>
              </a:rPr>
              <a:t>(</a:t>
            </a:r>
            <a:r>
              <a:rPr lang="en-US" sz="2400" b="1" dirty="0">
                <a:solidFill>
                  <a:srgbClr val="C00000"/>
                </a:solidFill>
              </a:rPr>
              <a:t>“W”</a:t>
            </a:r>
            <a:r>
              <a:rPr lang="en-US" sz="2400" b="1" dirty="0">
                <a:solidFill>
                  <a:srgbClr val="7030A0"/>
                </a:solidFill>
              </a:rPr>
              <a:t>);</a:t>
            </a:r>
          </a:p>
          <a:p>
            <a:pPr marL="0" indent="0">
              <a:buNone/>
            </a:pPr>
            <a:r>
              <a:rPr lang="en-US" sz="2400" b="1" dirty="0">
                <a:solidFill>
                  <a:srgbClr val="7030A0"/>
                </a:solidFill>
              </a:rPr>
              <a:t>String temp = </a:t>
            </a:r>
            <a:r>
              <a:rPr lang="en-US" sz="2400" b="1" dirty="0" err="1">
                <a:solidFill>
                  <a:srgbClr val="7030A0"/>
                </a:solidFill>
              </a:rPr>
              <a:t>s.pop</a:t>
            </a:r>
            <a:r>
              <a:rPr lang="en-US" sz="2400" b="1" dirty="0">
                <a:solidFill>
                  <a:srgbClr val="7030A0"/>
                </a:solidFill>
              </a:rPr>
              <a:t>();</a:t>
            </a:r>
          </a:p>
          <a:p>
            <a:pPr marL="0" indent="0">
              <a:buNone/>
            </a:pPr>
            <a:r>
              <a:rPr lang="en-US" sz="2400" b="1" dirty="0">
                <a:solidFill>
                  <a:srgbClr val="7030A0"/>
                </a:solidFill>
              </a:rPr>
              <a:t>String t2 = </a:t>
            </a:r>
            <a:r>
              <a:rPr lang="en-US" sz="2400" b="1" dirty="0" err="1">
                <a:solidFill>
                  <a:srgbClr val="7030A0"/>
                </a:solidFill>
              </a:rPr>
              <a:t>s.peek</a:t>
            </a:r>
            <a:r>
              <a:rPr lang="en-US" sz="2400" b="1" dirty="0">
                <a:solidFill>
                  <a:srgbClr val="7030A0"/>
                </a:solidFill>
              </a:rPr>
              <a:t>();</a:t>
            </a:r>
          </a:p>
          <a:p>
            <a:pPr marL="0" indent="0">
              <a:buNone/>
            </a:pPr>
            <a:r>
              <a:rPr lang="en-US" sz="2400" b="1" dirty="0" err="1">
                <a:solidFill>
                  <a:srgbClr val="7030A0"/>
                </a:solidFill>
              </a:rPr>
              <a:t>s.push</a:t>
            </a:r>
            <a:r>
              <a:rPr lang="en-US" sz="2400" b="1" dirty="0">
                <a:solidFill>
                  <a:srgbClr val="7030A0"/>
                </a:solidFill>
              </a:rPr>
              <a:t>(t2);</a:t>
            </a:r>
          </a:p>
          <a:p>
            <a:pPr marL="0" indent="0">
              <a:buNone/>
            </a:pPr>
            <a:r>
              <a:rPr lang="en-US" sz="2400" b="1" dirty="0" err="1">
                <a:solidFill>
                  <a:srgbClr val="7030A0"/>
                </a:solidFill>
              </a:rPr>
              <a:t>s.push</a:t>
            </a:r>
            <a:r>
              <a:rPr lang="en-US" sz="2400" b="1" dirty="0">
                <a:solidFill>
                  <a:srgbClr val="7030A0"/>
                </a:solidFill>
              </a:rPr>
              <a:t>(temp);</a:t>
            </a:r>
          </a:p>
          <a:p>
            <a:pPr marL="0" indent="0">
              <a:buNone/>
            </a:pPr>
            <a:r>
              <a:rPr lang="en-US" sz="2400" b="1" dirty="0"/>
              <a:t>while(!</a:t>
            </a:r>
            <a:r>
              <a:rPr lang="en-US" sz="2400" b="1" dirty="0" err="1"/>
              <a:t>s.isEmpty</a:t>
            </a:r>
            <a:r>
              <a:rPr lang="en-US" sz="2400" b="1" dirty="0"/>
              <a:t>())</a:t>
            </a:r>
          </a:p>
          <a:p>
            <a:pPr marL="0" indent="0">
              <a:buNone/>
            </a:pPr>
            <a:r>
              <a:rPr lang="en-US" sz="2400" b="1" dirty="0">
                <a:solidFill>
                  <a:srgbClr val="7030A0"/>
                </a:solidFill>
              </a:rPr>
              <a:t>     </a:t>
            </a:r>
            <a:r>
              <a:rPr lang="en-US" sz="2400" b="1" dirty="0" err="1">
                <a:solidFill>
                  <a:srgbClr val="7030A0"/>
                </a:solidFill>
              </a:rPr>
              <a:t>System.out.println</a:t>
            </a:r>
            <a:r>
              <a:rPr lang="en-US" sz="2400" b="1" dirty="0">
                <a:solidFill>
                  <a:srgbClr val="7030A0"/>
                </a:solidFill>
              </a:rPr>
              <a:t>(</a:t>
            </a:r>
            <a:r>
              <a:rPr lang="en-US" sz="2400" b="1" dirty="0" err="1">
                <a:solidFill>
                  <a:srgbClr val="7030A0"/>
                </a:solidFill>
              </a:rPr>
              <a:t>s.pop</a:t>
            </a:r>
            <a:r>
              <a:rPr lang="en-US" sz="2400" b="1" dirty="0">
                <a:solidFill>
                  <a:srgbClr val="7030A0"/>
                </a:solidFill>
              </a:rPr>
              <a:t>());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382490" y="1676400"/>
            <a:ext cx="376150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 top		</a:t>
            </a:r>
            <a:r>
              <a:rPr lang="en-US" u="sng" dirty="0"/>
              <a:t>temp</a:t>
            </a:r>
            <a:r>
              <a:rPr lang="en-US" dirty="0"/>
              <a:t>        </a:t>
            </a:r>
            <a:r>
              <a:rPr lang="en-US" u="sng" dirty="0"/>
              <a:t>t2</a:t>
            </a:r>
          </a:p>
          <a:p>
            <a:r>
              <a:rPr lang="en-US" dirty="0"/>
              <a:t>      W		  W            *</a:t>
            </a:r>
          </a:p>
          <a:p>
            <a:r>
              <a:rPr lang="en-US" dirty="0"/>
              <a:t>       *</a:t>
            </a:r>
          </a:p>
          <a:p>
            <a:r>
              <a:rPr lang="en-US" dirty="0"/>
              <a:t>       *</a:t>
            </a:r>
          </a:p>
          <a:p>
            <a:r>
              <a:rPr lang="en-US" dirty="0"/>
              <a:t>       B</a:t>
            </a:r>
          </a:p>
          <a:p>
            <a:endParaRPr lang="en-US" u="sng" dirty="0"/>
          </a:p>
          <a:p>
            <a:r>
              <a:rPr lang="en-US" dirty="0"/>
              <a:t>	</a:t>
            </a:r>
          </a:p>
        </p:txBody>
      </p:sp>
      <p:sp>
        <p:nvSpPr>
          <p:cNvPr id="5" name="5-Point Star 4"/>
          <p:cNvSpPr/>
          <p:nvPr/>
        </p:nvSpPr>
        <p:spPr>
          <a:xfrm>
            <a:off x="20782" y="5181600"/>
            <a:ext cx="381000" cy="304800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1462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Stack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A dynamic-sized data structure</a:t>
            </a:r>
          </a:p>
          <a:p>
            <a:pPr lvl="1"/>
            <a:r>
              <a:rPr lang="en-US" sz="2400" dirty="0"/>
              <a:t>Elements can only be added to the top (push)</a:t>
            </a:r>
          </a:p>
          <a:p>
            <a:pPr lvl="1"/>
            <a:r>
              <a:rPr lang="en-US" sz="2400" dirty="0"/>
              <a:t>Elements can only be removed from the top (pop)</a:t>
            </a:r>
          </a:p>
          <a:p>
            <a:pPr lvl="1"/>
            <a:r>
              <a:rPr lang="en-US" sz="2400" dirty="0"/>
              <a:t>Only the top element can be accessed individually (peek)</a:t>
            </a:r>
          </a:p>
          <a:p>
            <a:r>
              <a:rPr lang="en-US" sz="2800" dirty="0"/>
              <a:t>LIFO order (Last In, First Out)</a:t>
            </a:r>
          </a:p>
          <a:p>
            <a:pPr lvl="1"/>
            <a:r>
              <a:rPr lang="en-US" sz="2400" dirty="0"/>
              <a:t>The last element pushed onto the stack will be the first element popped off of the stack.</a:t>
            </a:r>
          </a:p>
        </p:txBody>
      </p:sp>
    </p:spTree>
    <p:extLst>
      <p:ext uri="{BB962C8B-B14F-4D97-AF65-F5344CB8AC3E}">
        <p14:creationId xmlns:p14="http://schemas.microsoft.com/office/powerpoint/2010/main" val="21287002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 mechanics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876800" cy="4525963"/>
          </a:xfrm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 err="1">
                <a:solidFill>
                  <a:srgbClr val="7030A0"/>
                </a:solidFill>
              </a:rPr>
              <a:t>MyStack</a:t>
            </a:r>
            <a:r>
              <a:rPr lang="en-US" sz="2400" b="1" dirty="0">
                <a:solidFill>
                  <a:srgbClr val="7030A0"/>
                </a:solidFill>
              </a:rPr>
              <a:t>&lt;String&gt; s = new </a:t>
            </a:r>
            <a:r>
              <a:rPr lang="en-US" sz="2400" b="1" dirty="0" err="1">
                <a:solidFill>
                  <a:srgbClr val="7030A0"/>
                </a:solidFill>
              </a:rPr>
              <a:t>MyStack</a:t>
            </a:r>
            <a:r>
              <a:rPr lang="en-US" sz="2400" b="1" dirty="0">
                <a:solidFill>
                  <a:srgbClr val="7030A0"/>
                </a:solidFill>
              </a:rPr>
              <a:t>();</a:t>
            </a:r>
          </a:p>
          <a:p>
            <a:pPr marL="0" indent="0">
              <a:buNone/>
            </a:pPr>
            <a:r>
              <a:rPr lang="en-US" sz="2400" b="1" dirty="0" err="1">
                <a:solidFill>
                  <a:srgbClr val="7030A0"/>
                </a:solidFill>
              </a:rPr>
              <a:t>s.push</a:t>
            </a:r>
            <a:r>
              <a:rPr lang="en-US" sz="2400" b="1" dirty="0">
                <a:solidFill>
                  <a:srgbClr val="7030A0"/>
                </a:solidFill>
              </a:rPr>
              <a:t>(</a:t>
            </a:r>
            <a:r>
              <a:rPr lang="en-US" sz="2400" b="1" dirty="0">
                <a:solidFill>
                  <a:srgbClr val="C00000"/>
                </a:solidFill>
              </a:rPr>
              <a:t>“B”</a:t>
            </a:r>
            <a:r>
              <a:rPr lang="en-US" sz="2400" b="1" dirty="0">
                <a:solidFill>
                  <a:srgbClr val="7030A0"/>
                </a:solidFill>
              </a:rPr>
              <a:t>);</a:t>
            </a:r>
          </a:p>
          <a:p>
            <a:pPr marL="0" indent="0">
              <a:buNone/>
            </a:pPr>
            <a:r>
              <a:rPr lang="en-US" sz="2400" b="1" dirty="0" err="1">
                <a:solidFill>
                  <a:srgbClr val="7030A0"/>
                </a:solidFill>
              </a:rPr>
              <a:t>s.push</a:t>
            </a:r>
            <a:r>
              <a:rPr lang="en-US" sz="2400" b="1" dirty="0">
                <a:solidFill>
                  <a:srgbClr val="7030A0"/>
                </a:solidFill>
              </a:rPr>
              <a:t>(</a:t>
            </a:r>
            <a:r>
              <a:rPr lang="en-US" sz="2400" b="1" dirty="0">
                <a:solidFill>
                  <a:srgbClr val="C00000"/>
                </a:solidFill>
              </a:rPr>
              <a:t>“*”</a:t>
            </a:r>
            <a:r>
              <a:rPr lang="en-US" sz="2400" b="1" dirty="0">
                <a:solidFill>
                  <a:srgbClr val="7030A0"/>
                </a:solidFill>
              </a:rPr>
              <a:t>);</a:t>
            </a:r>
          </a:p>
          <a:p>
            <a:pPr marL="0" indent="0">
              <a:buNone/>
            </a:pPr>
            <a:r>
              <a:rPr lang="en-US" sz="2400" b="1" dirty="0" err="1">
                <a:solidFill>
                  <a:srgbClr val="7030A0"/>
                </a:solidFill>
              </a:rPr>
              <a:t>s.push</a:t>
            </a:r>
            <a:r>
              <a:rPr lang="en-US" sz="2400" b="1" dirty="0">
                <a:solidFill>
                  <a:srgbClr val="7030A0"/>
                </a:solidFill>
              </a:rPr>
              <a:t>(</a:t>
            </a:r>
            <a:r>
              <a:rPr lang="en-US" sz="2400" b="1" dirty="0">
                <a:solidFill>
                  <a:srgbClr val="C00000"/>
                </a:solidFill>
              </a:rPr>
              <a:t>“W”</a:t>
            </a:r>
            <a:r>
              <a:rPr lang="en-US" sz="2400" b="1" dirty="0">
                <a:solidFill>
                  <a:srgbClr val="7030A0"/>
                </a:solidFill>
              </a:rPr>
              <a:t>);</a:t>
            </a:r>
          </a:p>
          <a:p>
            <a:pPr marL="0" indent="0">
              <a:buNone/>
            </a:pPr>
            <a:r>
              <a:rPr lang="en-US" sz="2400" b="1" dirty="0">
                <a:solidFill>
                  <a:srgbClr val="7030A0"/>
                </a:solidFill>
              </a:rPr>
              <a:t>String temp = </a:t>
            </a:r>
            <a:r>
              <a:rPr lang="en-US" sz="2400" b="1" dirty="0" err="1">
                <a:solidFill>
                  <a:srgbClr val="7030A0"/>
                </a:solidFill>
              </a:rPr>
              <a:t>s.pop</a:t>
            </a:r>
            <a:r>
              <a:rPr lang="en-US" sz="2400" b="1" dirty="0">
                <a:solidFill>
                  <a:srgbClr val="7030A0"/>
                </a:solidFill>
              </a:rPr>
              <a:t>();</a:t>
            </a:r>
          </a:p>
          <a:p>
            <a:pPr marL="0" indent="0">
              <a:buNone/>
            </a:pPr>
            <a:r>
              <a:rPr lang="en-US" sz="2400" b="1" dirty="0">
                <a:solidFill>
                  <a:srgbClr val="7030A0"/>
                </a:solidFill>
              </a:rPr>
              <a:t>String t2 = </a:t>
            </a:r>
            <a:r>
              <a:rPr lang="en-US" sz="2400" b="1" dirty="0" err="1">
                <a:solidFill>
                  <a:srgbClr val="7030A0"/>
                </a:solidFill>
              </a:rPr>
              <a:t>s.peek</a:t>
            </a:r>
            <a:r>
              <a:rPr lang="en-US" sz="2400" b="1" dirty="0">
                <a:solidFill>
                  <a:srgbClr val="7030A0"/>
                </a:solidFill>
              </a:rPr>
              <a:t>();</a:t>
            </a:r>
          </a:p>
          <a:p>
            <a:pPr marL="0" indent="0">
              <a:buNone/>
            </a:pPr>
            <a:r>
              <a:rPr lang="en-US" sz="2400" b="1" dirty="0" err="1">
                <a:solidFill>
                  <a:srgbClr val="7030A0"/>
                </a:solidFill>
              </a:rPr>
              <a:t>s.push</a:t>
            </a:r>
            <a:r>
              <a:rPr lang="en-US" sz="2400" b="1" dirty="0">
                <a:solidFill>
                  <a:srgbClr val="7030A0"/>
                </a:solidFill>
              </a:rPr>
              <a:t>(t2);</a:t>
            </a:r>
          </a:p>
          <a:p>
            <a:pPr marL="0" indent="0">
              <a:buNone/>
            </a:pPr>
            <a:r>
              <a:rPr lang="en-US" sz="2400" b="1" dirty="0" err="1">
                <a:solidFill>
                  <a:srgbClr val="7030A0"/>
                </a:solidFill>
              </a:rPr>
              <a:t>s.push</a:t>
            </a:r>
            <a:r>
              <a:rPr lang="en-US" sz="2400" b="1" dirty="0">
                <a:solidFill>
                  <a:srgbClr val="7030A0"/>
                </a:solidFill>
              </a:rPr>
              <a:t>(temp);</a:t>
            </a:r>
          </a:p>
          <a:p>
            <a:pPr marL="0" indent="0">
              <a:buNone/>
            </a:pPr>
            <a:r>
              <a:rPr lang="en-US" sz="2400" b="1" dirty="0">
                <a:solidFill>
                  <a:srgbClr val="7030A0"/>
                </a:solidFill>
              </a:rPr>
              <a:t>while(!</a:t>
            </a:r>
            <a:r>
              <a:rPr lang="en-US" sz="2400" b="1" dirty="0" err="1">
                <a:solidFill>
                  <a:srgbClr val="7030A0"/>
                </a:solidFill>
              </a:rPr>
              <a:t>s.isEmpty</a:t>
            </a:r>
            <a:r>
              <a:rPr lang="en-US" sz="2400" b="1" dirty="0">
                <a:solidFill>
                  <a:srgbClr val="7030A0"/>
                </a:solidFill>
              </a:rPr>
              <a:t>())</a:t>
            </a:r>
          </a:p>
          <a:p>
            <a:pPr marL="0" indent="0">
              <a:buNone/>
            </a:pPr>
            <a:r>
              <a:rPr lang="en-US" sz="2400" b="1" dirty="0">
                <a:solidFill>
                  <a:srgbClr val="7030A0"/>
                </a:solidFill>
              </a:rPr>
              <a:t>     </a:t>
            </a:r>
            <a:r>
              <a:rPr lang="en-US" sz="2400" b="1" dirty="0" err="1"/>
              <a:t>System.out.println</a:t>
            </a:r>
            <a:r>
              <a:rPr lang="en-US" sz="2400" b="1" dirty="0"/>
              <a:t>(</a:t>
            </a:r>
            <a:r>
              <a:rPr lang="en-US" sz="2400" b="1" dirty="0" err="1"/>
              <a:t>s.pop</a:t>
            </a:r>
            <a:r>
              <a:rPr lang="en-US" sz="2400" b="1" dirty="0"/>
              <a:t>());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382490" y="1676400"/>
            <a:ext cx="376150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 top		</a:t>
            </a:r>
            <a:r>
              <a:rPr lang="en-US" u="sng" dirty="0"/>
              <a:t>temp</a:t>
            </a:r>
            <a:r>
              <a:rPr lang="en-US" dirty="0"/>
              <a:t>        </a:t>
            </a:r>
            <a:r>
              <a:rPr lang="en-US" u="sng" dirty="0"/>
              <a:t>t2</a:t>
            </a:r>
          </a:p>
          <a:p>
            <a:r>
              <a:rPr lang="en-US" dirty="0"/>
              <a:t>      		  W            *</a:t>
            </a:r>
          </a:p>
          <a:p>
            <a:r>
              <a:rPr lang="en-US" dirty="0"/>
              <a:t>       *</a:t>
            </a:r>
          </a:p>
          <a:p>
            <a:r>
              <a:rPr lang="en-US" dirty="0"/>
              <a:t>       *</a:t>
            </a:r>
          </a:p>
          <a:p>
            <a:r>
              <a:rPr lang="en-US" dirty="0"/>
              <a:t>       B</a:t>
            </a:r>
          </a:p>
          <a:p>
            <a:endParaRPr lang="en-US" u="sng" dirty="0"/>
          </a:p>
          <a:p>
            <a:r>
              <a:rPr lang="en-US" dirty="0"/>
              <a:t>	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562600" y="3810000"/>
            <a:ext cx="320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OUTPUT</a:t>
            </a:r>
          </a:p>
          <a:p>
            <a:r>
              <a:rPr lang="en-US" dirty="0"/>
              <a:t>    W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5867400" y="1981200"/>
            <a:ext cx="0" cy="30480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5-Point Star 6"/>
          <p:cNvSpPr/>
          <p:nvPr/>
        </p:nvSpPr>
        <p:spPr>
          <a:xfrm>
            <a:off x="48491" y="5638800"/>
            <a:ext cx="381000" cy="304800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319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 mechanics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876800" cy="4525963"/>
          </a:xfrm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 err="1">
                <a:solidFill>
                  <a:srgbClr val="7030A0"/>
                </a:solidFill>
              </a:rPr>
              <a:t>MyStack</a:t>
            </a:r>
            <a:r>
              <a:rPr lang="en-US" sz="2400" b="1" dirty="0">
                <a:solidFill>
                  <a:srgbClr val="7030A0"/>
                </a:solidFill>
              </a:rPr>
              <a:t>&lt;String&gt; s = new </a:t>
            </a:r>
            <a:r>
              <a:rPr lang="en-US" sz="2400" b="1" dirty="0" err="1">
                <a:solidFill>
                  <a:srgbClr val="7030A0"/>
                </a:solidFill>
              </a:rPr>
              <a:t>MyStack</a:t>
            </a:r>
            <a:r>
              <a:rPr lang="en-US" sz="2400" b="1" dirty="0">
                <a:solidFill>
                  <a:srgbClr val="7030A0"/>
                </a:solidFill>
              </a:rPr>
              <a:t>();</a:t>
            </a:r>
          </a:p>
          <a:p>
            <a:pPr marL="0" indent="0">
              <a:buNone/>
            </a:pPr>
            <a:r>
              <a:rPr lang="en-US" sz="2400" b="1" dirty="0" err="1">
                <a:solidFill>
                  <a:srgbClr val="7030A0"/>
                </a:solidFill>
              </a:rPr>
              <a:t>s.push</a:t>
            </a:r>
            <a:r>
              <a:rPr lang="en-US" sz="2400" b="1" dirty="0">
                <a:solidFill>
                  <a:srgbClr val="7030A0"/>
                </a:solidFill>
              </a:rPr>
              <a:t>(</a:t>
            </a:r>
            <a:r>
              <a:rPr lang="en-US" sz="2400" b="1" dirty="0">
                <a:solidFill>
                  <a:srgbClr val="C00000"/>
                </a:solidFill>
              </a:rPr>
              <a:t>“B”</a:t>
            </a:r>
            <a:r>
              <a:rPr lang="en-US" sz="2400" b="1" dirty="0">
                <a:solidFill>
                  <a:srgbClr val="7030A0"/>
                </a:solidFill>
              </a:rPr>
              <a:t>);</a:t>
            </a:r>
          </a:p>
          <a:p>
            <a:pPr marL="0" indent="0">
              <a:buNone/>
            </a:pPr>
            <a:r>
              <a:rPr lang="en-US" sz="2400" b="1" dirty="0" err="1">
                <a:solidFill>
                  <a:srgbClr val="7030A0"/>
                </a:solidFill>
              </a:rPr>
              <a:t>s.push</a:t>
            </a:r>
            <a:r>
              <a:rPr lang="en-US" sz="2400" b="1" dirty="0">
                <a:solidFill>
                  <a:srgbClr val="7030A0"/>
                </a:solidFill>
              </a:rPr>
              <a:t>(</a:t>
            </a:r>
            <a:r>
              <a:rPr lang="en-US" sz="2400" b="1" dirty="0">
                <a:solidFill>
                  <a:srgbClr val="C00000"/>
                </a:solidFill>
              </a:rPr>
              <a:t>“*”</a:t>
            </a:r>
            <a:r>
              <a:rPr lang="en-US" sz="2400" b="1" dirty="0">
                <a:solidFill>
                  <a:srgbClr val="7030A0"/>
                </a:solidFill>
              </a:rPr>
              <a:t>);</a:t>
            </a:r>
          </a:p>
          <a:p>
            <a:pPr marL="0" indent="0">
              <a:buNone/>
            </a:pPr>
            <a:r>
              <a:rPr lang="en-US" sz="2400" b="1" dirty="0" err="1">
                <a:solidFill>
                  <a:srgbClr val="7030A0"/>
                </a:solidFill>
              </a:rPr>
              <a:t>s.push</a:t>
            </a:r>
            <a:r>
              <a:rPr lang="en-US" sz="2400" b="1" dirty="0">
                <a:solidFill>
                  <a:srgbClr val="7030A0"/>
                </a:solidFill>
              </a:rPr>
              <a:t>(</a:t>
            </a:r>
            <a:r>
              <a:rPr lang="en-US" sz="2400" b="1" dirty="0">
                <a:solidFill>
                  <a:srgbClr val="C00000"/>
                </a:solidFill>
              </a:rPr>
              <a:t>“W”</a:t>
            </a:r>
            <a:r>
              <a:rPr lang="en-US" sz="2400" b="1" dirty="0">
                <a:solidFill>
                  <a:srgbClr val="7030A0"/>
                </a:solidFill>
              </a:rPr>
              <a:t>);</a:t>
            </a:r>
          </a:p>
          <a:p>
            <a:pPr marL="0" indent="0">
              <a:buNone/>
            </a:pPr>
            <a:r>
              <a:rPr lang="en-US" sz="2400" b="1" dirty="0">
                <a:solidFill>
                  <a:srgbClr val="7030A0"/>
                </a:solidFill>
              </a:rPr>
              <a:t>String temp = </a:t>
            </a:r>
            <a:r>
              <a:rPr lang="en-US" sz="2400" b="1" dirty="0" err="1">
                <a:solidFill>
                  <a:srgbClr val="7030A0"/>
                </a:solidFill>
              </a:rPr>
              <a:t>s.pop</a:t>
            </a:r>
            <a:r>
              <a:rPr lang="en-US" sz="2400" b="1" dirty="0">
                <a:solidFill>
                  <a:srgbClr val="7030A0"/>
                </a:solidFill>
              </a:rPr>
              <a:t>();</a:t>
            </a:r>
          </a:p>
          <a:p>
            <a:pPr marL="0" indent="0">
              <a:buNone/>
            </a:pPr>
            <a:r>
              <a:rPr lang="en-US" sz="2400" b="1" dirty="0">
                <a:solidFill>
                  <a:srgbClr val="7030A0"/>
                </a:solidFill>
              </a:rPr>
              <a:t>String t2 = </a:t>
            </a:r>
            <a:r>
              <a:rPr lang="en-US" sz="2400" b="1" dirty="0" err="1">
                <a:solidFill>
                  <a:srgbClr val="7030A0"/>
                </a:solidFill>
              </a:rPr>
              <a:t>s.peek</a:t>
            </a:r>
            <a:r>
              <a:rPr lang="en-US" sz="2400" b="1" dirty="0">
                <a:solidFill>
                  <a:srgbClr val="7030A0"/>
                </a:solidFill>
              </a:rPr>
              <a:t>();</a:t>
            </a:r>
          </a:p>
          <a:p>
            <a:pPr marL="0" indent="0">
              <a:buNone/>
            </a:pPr>
            <a:r>
              <a:rPr lang="en-US" sz="2400" b="1" dirty="0" err="1">
                <a:solidFill>
                  <a:srgbClr val="7030A0"/>
                </a:solidFill>
              </a:rPr>
              <a:t>s.push</a:t>
            </a:r>
            <a:r>
              <a:rPr lang="en-US" sz="2400" b="1" dirty="0">
                <a:solidFill>
                  <a:srgbClr val="7030A0"/>
                </a:solidFill>
              </a:rPr>
              <a:t>(t2);</a:t>
            </a:r>
          </a:p>
          <a:p>
            <a:pPr marL="0" indent="0">
              <a:buNone/>
            </a:pPr>
            <a:r>
              <a:rPr lang="en-US" sz="2400" b="1" dirty="0" err="1">
                <a:solidFill>
                  <a:srgbClr val="7030A0"/>
                </a:solidFill>
              </a:rPr>
              <a:t>s.push</a:t>
            </a:r>
            <a:r>
              <a:rPr lang="en-US" sz="2400" b="1" dirty="0">
                <a:solidFill>
                  <a:srgbClr val="7030A0"/>
                </a:solidFill>
              </a:rPr>
              <a:t>(temp);</a:t>
            </a:r>
          </a:p>
          <a:p>
            <a:pPr marL="0" indent="0">
              <a:buNone/>
            </a:pPr>
            <a:r>
              <a:rPr lang="en-US" sz="2400" b="1" dirty="0"/>
              <a:t>while(!</a:t>
            </a:r>
            <a:r>
              <a:rPr lang="en-US" sz="2400" b="1" dirty="0" err="1"/>
              <a:t>s.isEmpty</a:t>
            </a:r>
            <a:r>
              <a:rPr lang="en-US" sz="2400" b="1" dirty="0"/>
              <a:t>())</a:t>
            </a:r>
          </a:p>
          <a:p>
            <a:pPr marL="0" indent="0">
              <a:buNone/>
            </a:pPr>
            <a:r>
              <a:rPr lang="en-US" sz="2400" b="1" dirty="0">
                <a:solidFill>
                  <a:srgbClr val="7030A0"/>
                </a:solidFill>
              </a:rPr>
              <a:t>     </a:t>
            </a:r>
            <a:r>
              <a:rPr lang="en-US" sz="2400" b="1" dirty="0" err="1">
                <a:solidFill>
                  <a:srgbClr val="7030A0"/>
                </a:solidFill>
              </a:rPr>
              <a:t>System.out.println</a:t>
            </a:r>
            <a:r>
              <a:rPr lang="en-US" sz="2400" b="1" dirty="0">
                <a:solidFill>
                  <a:srgbClr val="7030A0"/>
                </a:solidFill>
              </a:rPr>
              <a:t>(</a:t>
            </a:r>
            <a:r>
              <a:rPr lang="en-US" sz="2400" b="1" dirty="0" err="1">
                <a:solidFill>
                  <a:srgbClr val="7030A0"/>
                </a:solidFill>
              </a:rPr>
              <a:t>s.pop</a:t>
            </a:r>
            <a:r>
              <a:rPr lang="en-US" sz="2400" b="1" dirty="0">
                <a:solidFill>
                  <a:srgbClr val="7030A0"/>
                </a:solidFill>
              </a:rPr>
              <a:t>());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382490" y="1676400"/>
            <a:ext cx="376150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 top		</a:t>
            </a:r>
            <a:r>
              <a:rPr lang="en-US" u="sng" dirty="0"/>
              <a:t>temp</a:t>
            </a:r>
            <a:r>
              <a:rPr lang="en-US" dirty="0"/>
              <a:t>        </a:t>
            </a:r>
            <a:r>
              <a:rPr lang="en-US" u="sng" dirty="0"/>
              <a:t>t2</a:t>
            </a:r>
          </a:p>
          <a:p>
            <a:r>
              <a:rPr lang="en-US" dirty="0"/>
              <a:t>      		  W            *</a:t>
            </a:r>
          </a:p>
          <a:p>
            <a:r>
              <a:rPr lang="en-US" dirty="0"/>
              <a:t>       *</a:t>
            </a:r>
          </a:p>
          <a:p>
            <a:r>
              <a:rPr lang="en-US" dirty="0"/>
              <a:t>       *</a:t>
            </a:r>
          </a:p>
          <a:p>
            <a:r>
              <a:rPr lang="en-US" dirty="0"/>
              <a:t>       B</a:t>
            </a:r>
          </a:p>
          <a:p>
            <a:endParaRPr lang="en-US" u="sng" dirty="0"/>
          </a:p>
          <a:p>
            <a:r>
              <a:rPr lang="en-US" dirty="0"/>
              <a:t>	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562600" y="3810000"/>
            <a:ext cx="320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OUTPUT</a:t>
            </a:r>
          </a:p>
          <a:p>
            <a:r>
              <a:rPr lang="en-US" dirty="0"/>
              <a:t>    W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5867400" y="1981200"/>
            <a:ext cx="0" cy="30480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5-Point Star 6"/>
          <p:cNvSpPr/>
          <p:nvPr/>
        </p:nvSpPr>
        <p:spPr>
          <a:xfrm>
            <a:off x="65809" y="5181600"/>
            <a:ext cx="381000" cy="304800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7771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 mechanics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876800" cy="4525963"/>
          </a:xfrm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 err="1">
                <a:solidFill>
                  <a:srgbClr val="7030A0"/>
                </a:solidFill>
              </a:rPr>
              <a:t>MyStack</a:t>
            </a:r>
            <a:r>
              <a:rPr lang="en-US" sz="2400" b="1" dirty="0">
                <a:solidFill>
                  <a:srgbClr val="7030A0"/>
                </a:solidFill>
              </a:rPr>
              <a:t>&lt;String&gt; s = new </a:t>
            </a:r>
            <a:r>
              <a:rPr lang="en-US" sz="2400" b="1" dirty="0" err="1">
                <a:solidFill>
                  <a:srgbClr val="7030A0"/>
                </a:solidFill>
              </a:rPr>
              <a:t>MyStack</a:t>
            </a:r>
            <a:r>
              <a:rPr lang="en-US" sz="2400" b="1" dirty="0">
                <a:solidFill>
                  <a:srgbClr val="7030A0"/>
                </a:solidFill>
              </a:rPr>
              <a:t>();</a:t>
            </a:r>
          </a:p>
          <a:p>
            <a:pPr marL="0" indent="0">
              <a:buNone/>
            </a:pPr>
            <a:r>
              <a:rPr lang="en-US" sz="2400" b="1" dirty="0" err="1">
                <a:solidFill>
                  <a:srgbClr val="7030A0"/>
                </a:solidFill>
              </a:rPr>
              <a:t>s.push</a:t>
            </a:r>
            <a:r>
              <a:rPr lang="en-US" sz="2400" b="1" dirty="0">
                <a:solidFill>
                  <a:srgbClr val="7030A0"/>
                </a:solidFill>
              </a:rPr>
              <a:t>(</a:t>
            </a:r>
            <a:r>
              <a:rPr lang="en-US" sz="2400" b="1" dirty="0">
                <a:solidFill>
                  <a:srgbClr val="C00000"/>
                </a:solidFill>
              </a:rPr>
              <a:t>“B”</a:t>
            </a:r>
            <a:r>
              <a:rPr lang="en-US" sz="2400" b="1" dirty="0">
                <a:solidFill>
                  <a:srgbClr val="7030A0"/>
                </a:solidFill>
              </a:rPr>
              <a:t>);</a:t>
            </a:r>
          </a:p>
          <a:p>
            <a:pPr marL="0" indent="0">
              <a:buNone/>
            </a:pPr>
            <a:r>
              <a:rPr lang="en-US" sz="2400" b="1" dirty="0" err="1">
                <a:solidFill>
                  <a:srgbClr val="7030A0"/>
                </a:solidFill>
              </a:rPr>
              <a:t>s.push</a:t>
            </a:r>
            <a:r>
              <a:rPr lang="en-US" sz="2400" b="1" dirty="0">
                <a:solidFill>
                  <a:srgbClr val="7030A0"/>
                </a:solidFill>
              </a:rPr>
              <a:t>(</a:t>
            </a:r>
            <a:r>
              <a:rPr lang="en-US" sz="2400" b="1" dirty="0">
                <a:solidFill>
                  <a:srgbClr val="C00000"/>
                </a:solidFill>
              </a:rPr>
              <a:t>“*”</a:t>
            </a:r>
            <a:r>
              <a:rPr lang="en-US" sz="2400" b="1" dirty="0">
                <a:solidFill>
                  <a:srgbClr val="7030A0"/>
                </a:solidFill>
              </a:rPr>
              <a:t>);</a:t>
            </a:r>
          </a:p>
          <a:p>
            <a:pPr marL="0" indent="0">
              <a:buNone/>
            </a:pPr>
            <a:r>
              <a:rPr lang="en-US" sz="2400" b="1" dirty="0" err="1">
                <a:solidFill>
                  <a:srgbClr val="7030A0"/>
                </a:solidFill>
              </a:rPr>
              <a:t>s.push</a:t>
            </a:r>
            <a:r>
              <a:rPr lang="en-US" sz="2400" b="1" dirty="0">
                <a:solidFill>
                  <a:srgbClr val="7030A0"/>
                </a:solidFill>
              </a:rPr>
              <a:t>(</a:t>
            </a:r>
            <a:r>
              <a:rPr lang="en-US" sz="2400" b="1" dirty="0">
                <a:solidFill>
                  <a:srgbClr val="C00000"/>
                </a:solidFill>
              </a:rPr>
              <a:t>“W”</a:t>
            </a:r>
            <a:r>
              <a:rPr lang="en-US" sz="2400" b="1" dirty="0">
                <a:solidFill>
                  <a:srgbClr val="7030A0"/>
                </a:solidFill>
              </a:rPr>
              <a:t>);</a:t>
            </a:r>
          </a:p>
          <a:p>
            <a:pPr marL="0" indent="0">
              <a:buNone/>
            </a:pPr>
            <a:r>
              <a:rPr lang="en-US" sz="2400" b="1" dirty="0">
                <a:solidFill>
                  <a:srgbClr val="7030A0"/>
                </a:solidFill>
              </a:rPr>
              <a:t>String temp = </a:t>
            </a:r>
            <a:r>
              <a:rPr lang="en-US" sz="2400" b="1" dirty="0" err="1">
                <a:solidFill>
                  <a:srgbClr val="7030A0"/>
                </a:solidFill>
              </a:rPr>
              <a:t>s.pop</a:t>
            </a:r>
            <a:r>
              <a:rPr lang="en-US" sz="2400" b="1" dirty="0">
                <a:solidFill>
                  <a:srgbClr val="7030A0"/>
                </a:solidFill>
              </a:rPr>
              <a:t>();</a:t>
            </a:r>
          </a:p>
          <a:p>
            <a:pPr marL="0" indent="0">
              <a:buNone/>
            </a:pPr>
            <a:r>
              <a:rPr lang="en-US" sz="2400" b="1" dirty="0">
                <a:solidFill>
                  <a:srgbClr val="7030A0"/>
                </a:solidFill>
              </a:rPr>
              <a:t>String t2 = </a:t>
            </a:r>
            <a:r>
              <a:rPr lang="en-US" sz="2400" b="1" dirty="0" err="1">
                <a:solidFill>
                  <a:srgbClr val="7030A0"/>
                </a:solidFill>
              </a:rPr>
              <a:t>s.peek</a:t>
            </a:r>
            <a:r>
              <a:rPr lang="en-US" sz="2400" b="1" dirty="0">
                <a:solidFill>
                  <a:srgbClr val="7030A0"/>
                </a:solidFill>
              </a:rPr>
              <a:t>();</a:t>
            </a:r>
          </a:p>
          <a:p>
            <a:pPr marL="0" indent="0">
              <a:buNone/>
            </a:pPr>
            <a:r>
              <a:rPr lang="en-US" sz="2400" b="1" dirty="0" err="1">
                <a:solidFill>
                  <a:srgbClr val="7030A0"/>
                </a:solidFill>
              </a:rPr>
              <a:t>s.push</a:t>
            </a:r>
            <a:r>
              <a:rPr lang="en-US" sz="2400" b="1" dirty="0">
                <a:solidFill>
                  <a:srgbClr val="7030A0"/>
                </a:solidFill>
              </a:rPr>
              <a:t>(t2);</a:t>
            </a:r>
          </a:p>
          <a:p>
            <a:pPr marL="0" indent="0">
              <a:buNone/>
            </a:pPr>
            <a:r>
              <a:rPr lang="en-US" sz="2400" b="1" dirty="0" err="1">
                <a:solidFill>
                  <a:srgbClr val="7030A0"/>
                </a:solidFill>
              </a:rPr>
              <a:t>s.push</a:t>
            </a:r>
            <a:r>
              <a:rPr lang="en-US" sz="2400" b="1" dirty="0">
                <a:solidFill>
                  <a:srgbClr val="7030A0"/>
                </a:solidFill>
              </a:rPr>
              <a:t>(temp);</a:t>
            </a:r>
          </a:p>
          <a:p>
            <a:pPr marL="0" indent="0">
              <a:buNone/>
            </a:pPr>
            <a:r>
              <a:rPr lang="en-US" sz="2400" b="1" dirty="0">
                <a:solidFill>
                  <a:srgbClr val="7030A0"/>
                </a:solidFill>
              </a:rPr>
              <a:t>while(!</a:t>
            </a:r>
            <a:r>
              <a:rPr lang="en-US" sz="2400" b="1" dirty="0" err="1">
                <a:solidFill>
                  <a:srgbClr val="7030A0"/>
                </a:solidFill>
              </a:rPr>
              <a:t>s.isEmpty</a:t>
            </a:r>
            <a:r>
              <a:rPr lang="en-US" sz="2400" b="1" dirty="0">
                <a:solidFill>
                  <a:srgbClr val="7030A0"/>
                </a:solidFill>
              </a:rPr>
              <a:t>())</a:t>
            </a:r>
          </a:p>
          <a:p>
            <a:pPr marL="0" indent="0">
              <a:buNone/>
            </a:pPr>
            <a:r>
              <a:rPr lang="en-US" sz="2400" b="1" dirty="0">
                <a:solidFill>
                  <a:srgbClr val="7030A0"/>
                </a:solidFill>
              </a:rPr>
              <a:t>     </a:t>
            </a:r>
            <a:r>
              <a:rPr lang="en-US" sz="2400" b="1" dirty="0" err="1"/>
              <a:t>System.out.println</a:t>
            </a:r>
            <a:r>
              <a:rPr lang="en-US" sz="2400" b="1" dirty="0"/>
              <a:t>(</a:t>
            </a:r>
            <a:r>
              <a:rPr lang="en-US" sz="2400" b="1" dirty="0" err="1"/>
              <a:t>s.pop</a:t>
            </a:r>
            <a:r>
              <a:rPr lang="en-US" sz="2400" b="1" dirty="0"/>
              <a:t>());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382490" y="1676400"/>
            <a:ext cx="376150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 top		</a:t>
            </a:r>
            <a:r>
              <a:rPr lang="en-US" u="sng" dirty="0"/>
              <a:t>temp</a:t>
            </a:r>
            <a:r>
              <a:rPr lang="en-US" dirty="0"/>
              <a:t>        </a:t>
            </a:r>
            <a:r>
              <a:rPr lang="en-US" u="sng" dirty="0"/>
              <a:t>t2</a:t>
            </a:r>
          </a:p>
          <a:p>
            <a:r>
              <a:rPr lang="en-US" dirty="0"/>
              <a:t>      		  W            *</a:t>
            </a:r>
          </a:p>
          <a:p>
            <a:r>
              <a:rPr lang="en-US" dirty="0"/>
              <a:t>       </a:t>
            </a:r>
          </a:p>
          <a:p>
            <a:r>
              <a:rPr lang="en-US" dirty="0"/>
              <a:t>       *</a:t>
            </a:r>
          </a:p>
          <a:p>
            <a:r>
              <a:rPr lang="en-US" dirty="0"/>
              <a:t>       B</a:t>
            </a:r>
          </a:p>
          <a:p>
            <a:endParaRPr lang="en-US" u="sng" dirty="0"/>
          </a:p>
          <a:p>
            <a:r>
              <a:rPr lang="en-US" dirty="0"/>
              <a:t>	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562600" y="3810000"/>
            <a:ext cx="3200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OUTPUT</a:t>
            </a:r>
          </a:p>
          <a:p>
            <a:r>
              <a:rPr lang="en-US" dirty="0"/>
              <a:t>    W</a:t>
            </a:r>
          </a:p>
          <a:p>
            <a:r>
              <a:rPr lang="en-US" dirty="0"/>
              <a:t>     *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5867400" y="1981200"/>
            <a:ext cx="0" cy="30480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5-Point Star 6"/>
          <p:cNvSpPr/>
          <p:nvPr/>
        </p:nvSpPr>
        <p:spPr>
          <a:xfrm>
            <a:off x="65809" y="5638800"/>
            <a:ext cx="381000" cy="304800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2450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 mechanics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876800" cy="4525963"/>
          </a:xfrm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 err="1">
                <a:solidFill>
                  <a:srgbClr val="7030A0"/>
                </a:solidFill>
              </a:rPr>
              <a:t>MyStack</a:t>
            </a:r>
            <a:r>
              <a:rPr lang="en-US" sz="2400" b="1" dirty="0">
                <a:solidFill>
                  <a:srgbClr val="7030A0"/>
                </a:solidFill>
              </a:rPr>
              <a:t>&lt;String&gt; s = new </a:t>
            </a:r>
            <a:r>
              <a:rPr lang="en-US" sz="2400" b="1" dirty="0" err="1">
                <a:solidFill>
                  <a:srgbClr val="7030A0"/>
                </a:solidFill>
              </a:rPr>
              <a:t>MyStack</a:t>
            </a:r>
            <a:r>
              <a:rPr lang="en-US" sz="2400" b="1" dirty="0">
                <a:solidFill>
                  <a:srgbClr val="7030A0"/>
                </a:solidFill>
              </a:rPr>
              <a:t>();</a:t>
            </a:r>
          </a:p>
          <a:p>
            <a:pPr marL="0" indent="0">
              <a:buNone/>
            </a:pPr>
            <a:r>
              <a:rPr lang="en-US" sz="2400" b="1" dirty="0" err="1">
                <a:solidFill>
                  <a:srgbClr val="7030A0"/>
                </a:solidFill>
              </a:rPr>
              <a:t>s.push</a:t>
            </a:r>
            <a:r>
              <a:rPr lang="en-US" sz="2400" b="1" dirty="0">
                <a:solidFill>
                  <a:srgbClr val="7030A0"/>
                </a:solidFill>
              </a:rPr>
              <a:t>(</a:t>
            </a:r>
            <a:r>
              <a:rPr lang="en-US" sz="2400" b="1" dirty="0">
                <a:solidFill>
                  <a:srgbClr val="C00000"/>
                </a:solidFill>
              </a:rPr>
              <a:t>“B”</a:t>
            </a:r>
            <a:r>
              <a:rPr lang="en-US" sz="2400" b="1" dirty="0">
                <a:solidFill>
                  <a:srgbClr val="7030A0"/>
                </a:solidFill>
              </a:rPr>
              <a:t>);</a:t>
            </a:r>
          </a:p>
          <a:p>
            <a:pPr marL="0" indent="0">
              <a:buNone/>
            </a:pPr>
            <a:r>
              <a:rPr lang="en-US" sz="2400" b="1" dirty="0" err="1">
                <a:solidFill>
                  <a:srgbClr val="7030A0"/>
                </a:solidFill>
              </a:rPr>
              <a:t>s.push</a:t>
            </a:r>
            <a:r>
              <a:rPr lang="en-US" sz="2400" b="1" dirty="0">
                <a:solidFill>
                  <a:srgbClr val="7030A0"/>
                </a:solidFill>
              </a:rPr>
              <a:t>(</a:t>
            </a:r>
            <a:r>
              <a:rPr lang="en-US" sz="2400" b="1" dirty="0">
                <a:solidFill>
                  <a:srgbClr val="C00000"/>
                </a:solidFill>
              </a:rPr>
              <a:t>“*”</a:t>
            </a:r>
            <a:r>
              <a:rPr lang="en-US" sz="2400" b="1" dirty="0">
                <a:solidFill>
                  <a:srgbClr val="7030A0"/>
                </a:solidFill>
              </a:rPr>
              <a:t>);</a:t>
            </a:r>
          </a:p>
          <a:p>
            <a:pPr marL="0" indent="0">
              <a:buNone/>
            </a:pPr>
            <a:r>
              <a:rPr lang="en-US" sz="2400" b="1" dirty="0" err="1">
                <a:solidFill>
                  <a:srgbClr val="7030A0"/>
                </a:solidFill>
              </a:rPr>
              <a:t>s.push</a:t>
            </a:r>
            <a:r>
              <a:rPr lang="en-US" sz="2400" b="1" dirty="0">
                <a:solidFill>
                  <a:srgbClr val="7030A0"/>
                </a:solidFill>
              </a:rPr>
              <a:t>(</a:t>
            </a:r>
            <a:r>
              <a:rPr lang="en-US" sz="2400" b="1" dirty="0">
                <a:solidFill>
                  <a:srgbClr val="C00000"/>
                </a:solidFill>
              </a:rPr>
              <a:t>“W”</a:t>
            </a:r>
            <a:r>
              <a:rPr lang="en-US" sz="2400" b="1" dirty="0">
                <a:solidFill>
                  <a:srgbClr val="7030A0"/>
                </a:solidFill>
              </a:rPr>
              <a:t>);</a:t>
            </a:r>
          </a:p>
          <a:p>
            <a:pPr marL="0" indent="0">
              <a:buNone/>
            </a:pPr>
            <a:r>
              <a:rPr lang="en-US" sz="2400" b="1" dirty="0">
                <a:solidFill>
                  <a:srgbClr val="7030A0"/>
                </a:solidFill>
              </a:rPr>
              <a:t>String temp = </a:t>
            </a:r>
            <a:r>
              <a:rPr lang="en-US" sz="2400" b="1" dirty="0" err="1">
                <a:solidFill>
                  <a:srgbClr val="7030A0"/>
                </a:solidFill>
              </a:rPr>
              <a:t>s.pop</a:t>
            </a:r>
            <a:r>
              <a:rPr lang="en-US" sz="2400" b="1" dirty="0">
                <a:solidFill>
                  <a:srgbClr val="7030A0"/>
                </a:solidFill>
              </a:rPr>
              <a:t>();</a:t>
            </a:r>
          </a:p>
          <a:p>
            <a:pPr marL="0" indent="0">
              <a:buNone/>
            </a:pPr>
            <a:r>
              <a:rPr lang="en-US" sz="2400" b="1" dirty="0">
                <a:solidFill>
                  <a:srgbClr val="7030A0"/>
                </a:solidFill>
              </a:rPr>
              <a:t>String t2 = </a:t>
            </a:r>
            <a:r>
              <a:rPr lang="en-US" sz="2400" b="1" dirty="0" err="1">
                <a:solidFill>
                  <a:srgbClr val="7030A0"/>
                </a:solidFill>
              </a:rPr>
              <a:t>s.peek</a:t>
            </a:r>
            <a:r>
              <a:rPr lang="en-US" sz="2400" b="1" dirty="0">
                <a:solidFill>
                  <a:srgbClr val="7030A0"/>
                </a:solidFill>
              </a:rPr>
              <a:t>();</a:t>
            </a:r>
          </a:p>
          <a:p>
            <a:pPr marL="0" indent="0">
              <a:buNone/>
            </a:pPr>
            <a:r>
              <a:rPr lang="en-US" sz="2400" b="1" dirty="0" err="1">
                <a:solidFill>
                  <a:srgbClr val="7030A0"/>
                </a:solidFill>
              </a:rPr>
              <a:t>s.push</a:t>
            </a:r>
            <a:r>
              <a:rPr lang="en-US" sz="2400" b="1" dirty="0">
                <a:solidFill>
                  <a:srgbClr val="7030A0"/>
                </a:solidFill>
              </a:rPr>
              <a:t>(t2);</a:t>
            </a:r>
          </a:p>
          <a:p>
            <a:pPr marL="0" indent="0">
              <a:buNone/>
            </a:pPr>
            <a:r>
              <a:rPr lang="en-US" sz="2400" b="1" dirty="0" err="1">
                <a:solidFill>
                  <a:srgbClr val="7030A0"/>
                </a:solidFill>
              </a:rPr>
              <a:t>s.push</a:t>
            </a:r>
            <a:r>
              <a:rPr lang="en-US" sz="2400" b="1" dirty="0">
                <a:solidFill>
                  <a:srgbClr val="7030A0"/>
                </a:solidFill>
              </a:rPr>
              <a:t>(temp);</a:t>
            </a:r>
          </a:p>
          <a:p>
            <a:pPr marL="0" indent="0">
              <a:buNone/>
            </a:pPr>
            <a:r>
              <a:rPr lang="en-US" sz="2400" b="1" dirty="0"/>
              <a:t>while(!</a:t>
            </a:r>
            <a:r>
              <a:rPr lang="en-US" sz="2400" b="1" dirty="0" err="1"/>
              <a:t>s.isEmpty</a:t>
            </a:r>
            <a:r>
              <a:rPr lang="en-US" sz="2400" b="1" dirty="0"/>
              <a:t>())</a:t>
            </a:r>
          </a:p>
          <a:p>
            <a:pPr marL="0" indent="0">
              <a:buNone/>
            </a:pPr>
            <a:r>
              <a:rPr lang="en-US" sz="2400" b="1" dirty="0">
                <a:solidFill>
                  <a:srgbClr val="7030A0"/>
                </a:solidFill>
              </a:rPr>
              <a:t>     </a:t>
            </a:r>
            <a:r>
              <a:rPr lang="en-US" sz="2400" b="1" dirty="0" err="1">
                <a:solidFill>
                  <a:srgbClr val="7030A0"/>
                </a:solidFill>
              </a:rPr>
              <a:t>System.out.println</a:t>
            </a:r>
            <a:r>
              <a:rPr lang="en-US" sz="2400" b="1" dirty="0">
                <a:solidFill>
                  <a:srgbClr val="7030A0"/>
                </a:solidFill>
              </a:rPr>
              <a:t>(</a:t>
            </a:r>
            <a:r>
              <a:rPr lang="en-US" sz="2400" b="1" dirty="0" err="1">
                <a:solidFill>
                  <a:srgbClr val="7030A0"/>
                </a:solidFill>
              </a:rPr>
              <a:t>s.pop</a:t>
            </a:r>
            <a:r>
              <a:rPr lang="en-US" sz="2400" b="1" dirty="0">
                <a:solidFill>
                  <a:srgbClr val="7030A0"/>
                </a:solidFill>
              </a:rPr>
              <a:t>());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382490" y="1676400"/>
            <a:ext cx="376150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 top		</a:t>
            </a:r>
            <a:r>
              <a:rPr lang="en-US" u="sng" dirty="0"/>
              <a:t>temp</a:t>
            </a:r>
            <a:r>
              <a:rPr lang="en-US" dirty="0"/>
              <a:t>        </a:t>
            </a:r>
            <a:r>
              <a:rPr lang="en-US" u="sng" dirty="0"/>
              <a:t>t2</a:t>
            </a:r>
          </a:p>
          <a:p>
            <a:r>
              <a:rPr lang="en-US" dirty="0"/>
              <a:t>      		  W            *</a:t>
            </a:r>
          </a:p>
          <a:p>
            <a:r>
              <a:rPr lang="en-US" dirty="0"/>
              <a:t>       </a:t>
            </a:r>
          </a:p>
          <a:p>
            <a:r>
              <a:rPr lang="en-US" dirty="0"/>
              <a:t>       *</a:t>
            </a:r>
          </a:p>
          <a:p>
            <a:r>
              <a:rPr lang="en-US" dirty="0"/>
              <a:t>       B</a:t>
            </a:r>
          </a:p>
          <a:p>
            <a:endParaRPr lang="en-US" u="sng" dirty="0"/>
          </a:p>
          <a:p>
            <a:r>
              <a:rPr lang="en-US" dirty="0"/>
              <a:t>	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562600" y="3810000"/>
            <a:ext cx="3200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OUTPUT</a:t>
            </a:r>
          </a:p>
          <a:p>
            <a:r>
              <a:rPr lang="en-US" dirty="0"/>
              <a:t>    W</a:t>
            </a:r>
          </a:p>
          <a:p>
            <a:r>
              <a:rPr lang="en-US" dirty="0"/>
              <a:t>     *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5867400" y="1981200"/>
            <a:ext cx="0" cy="30480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5-Point Star 6"/>
          <p:cNvSpPr/>
          <p:nvPr/>
        </p:nvSpPr>
        <p:spPr>
          <a:xfrm>
            <a:off x="65809" y="5181600"/>
            <a:ext cx="381000" cy="304800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2948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 mechanics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876800" cy="4525963"/>
          </a:xfrm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 err="1">
                <a:solidFill>
                  <a:srgbClr val="7030A0"/>
                </a:solidFill>
              </a:rPr>
              <a:t>MyStack</a:t>
            </a:r>
            <a:r>
              <a:rPr lang="en-US" sz="2400" b="1" dirty="0">
                <a:solidFill>
                  <a:srgbClr val="7030A0"/>
                </a:solidFill>
              </a:rPr>
              <a:t>&lt;String&gt; s = new </a:t>
            </a:r>
            <a:r>
              <a:rPr lang="en-US" sz="2400" b="1" dirty="0" err="1">
                <a:solidFill>
                  <a:srgbClr val="7030A0"/>
                </a:solidFill>
              </a:rPr>
              <a:t>MyStack</a:t>
            </a:r>
            <a:r>
              <a:rPr lang="en-US" sz="2400" b="1" dirty="0">
                <a:solidFill>
                  <a:srgbClr val="7030A0"/>
                </a:solidFill>
              </a:rPr>
              <a:t>();</a:t>
            </a:r>
          </a:p>
          <a:p>
            <a:pPr marL="0" indent="0">
              <a:buNone/>
            </a:pPr>
            <a:r>
              <a:rPr lang="en-US" sz="2400" b="1" dirty="0" err="1">
                <a:solidFill>
                  <a:srgbClr val="7030A0"/>
                </a:solidFill>
              </a:rPr>
              <a:t>s.push</a:t>
            </a:r>
            <a:r>
              <a:rPr lang="en-US" sz="2400" b="1" dirty="0">
                <a:solidFill>
                  <a:srgbClr val="7030A0"/>
                </a:solidFill>
              </a:rPr>
              <a:t>(</a:t>
            </a:r>
            <a:r>
              <a:rPr lang="en-US" sz="2400" b="1" dirty="0">
                <a:solidFill>
                  <a:srgbClr val="C00000"/>
                </a:solidFill>
              </a:rPr>
              <a:t>“B”</a:t>
            </a:r>
            <a:r>
              <a:rPr lang="en-US" sz="2400" b="1" dirty="0">
                <a:solidFill>
                  <a:srgbClr val="7030A0"/>
                </a:solidFill>
              </a:rPr>
              <a:t>);</a:t>
            </a:r>
          </a:p>
          <a:p>
            <a:pPr marL="0" indent="0">
              <a:buNone/>
            </a:pPr>
            <a:r>
              <a:rPr lang="en-US" sz="2400" b="1" dirty="0" err="1">
                <a:solidFill>
                  <a:srgbClr val="7030A0"/>
                </a:solidFill>
              </a:rPr>
              <a:t>s.push</a:t>
            </a:r>
            <a:r>
              <a:rPr lang="en-US" sz="2400" b="1" dirty="0">
                <a:solidFill>
                  <a:srgbClr val="7030A0"/>
                </a:solidFill>
              </a:rPr>
              <a:t>(</a:t>
            </a:r>
            <a:r>
              <a:rPr lang="en-US" sz="2400" b="1" dirty="0">
                <a:solidFill>
                  <a:srgbClr val="C00000"/>
                </a:solidFill>
              </a:rPr>
              <a:t>“*”</a:t>
            </a:r>
            <a:r>
              <a:rPr lang="en-US" sz="2400" b="1" dirty="0">
                <a:solidFill>
                  <a:srgbClr val="7030A0"/>
                </a:solidFill>
              </a:rPr>
              <a:t>);</a:t>
            </a:r>
          </a:p>
          <a:p>
            <a:pPr marL="0" indent="0">
              <a:buNone/>
            </a:pPr>
            <a:r>
              <a:rPr lang="en-US" sz="2400" b="1" dirty="0" err="1">
                <a:solidFill>
                  <a:srgbClr val="7030A0"/>
                </a:solidFill>
              </a:rPr>
              <a:t>s.push</a:t>
            </a:r>
            <a:r>
              <a:rPr lang="en-US" sz="2400" b="1" dirty="0">
                <a:solidFill>
                  <a:srgbClr val="7030A0"/>
                </a:solidFill>
              </a:rPr>
              <a:t>(</a:t>
            </a:r>
            <a:r>
              <a:rPr lang="en-US" sz="2400" b="1" dirty="0">
                <a:solidFill>
                  <a:srgbClr val="C00000"/>
                </a:solidFill>
              </a:rPr>
              <a:t>“W”</a:t>
            </a:r>
            <a:r>
              <a:rPr lang="en-US" sz="2400" b="1" dirty="0">
                <a:solidFill>
                  <a:srgbClr val="7030A0"/>
                </a:solidFill>
              </a:rPr>
              <a:t>);</a:t>
            </a:r>
          </a:p>
          <a:p>
            <a:pPr marL="0" indent="0">
              <a:buNone/>
            </a:pPr>
            <a:r>
              <a:rPr lang="en-US" sz="2400" b="1" dirty="0">
                <a:solidFill>
                  <a:srgbClr val="7030A0"/>
                </a:solidFill>
              </a:rPr>
              <a:t>String temp = </a:t>
            </a:r>
            <a:r>
              <a:rPr lang="en-US" sz="2400" b="1" dirty="0" err="1">
                <a:solidFill>
                  <a:srgbClr val="7030A0"/>
                </a:solidFill>
              </a:rPr>
              <a:t>s.pop</a:t>
            </a:r>
            <a:r>
              <a:rPr lang="en-US" sz="2400" b="1" dirty="0">
                <a:solidFill>
                  <a:srgbClr val="7030A0"/>
                </a:solidFill>
              </a:rPr>
              <a:t>();</a:t>
            </a:r>
          </a:p>
          <a:p>
            <a:pPr marL="0" indent="0">
              <a:buNone/>
            </a:pPr>
            <a:r>
              <a:rPr lang="en-US" sz="2400" b="1" dirty="0">
                <a:solidFill>
                  <a:srgbClr val="7030A0"/>
                </a:solidFill>
              </a:rPr>
              <a:t>String t2 = </a:t>
            </a:r>
            <a:r>
              <a:rPr lang="en-US" sz="2400" b="1" dirty="0" err="1">
                <a:solidFill>
                  <a:srgbClr val="7030A0"/>
                </a:solidFill>
              </a:rPr>
              <a:t>s.peek</a:t>
            </a:r>
            <a:r>
              <a:rPr lang="en-US" sz="2400" b="1" dirty="0">
                <a:solidFill>
                  <a:srgbClr val="7030A0"/>
                </a:solidFill>
              </a:rPr>
              <a:t>();</a:t>
            </a:r>
          </a:p>
          <a:p>
            <a:pPr marL="0" indent="0">
              <a:buNone/>
            </a:pPr>
            <a:r>
              <a:rPr lang="en-US" sz="2400" b="1" dirty="0" err="1">
                <a:solidFill>
                  <a:srgbClr val="7030A0"/>
                </a:solidFill>
              </a:rPr>
              <a:t>s.push</a:t>
            </a:r>
            <a:r>
              <a:rPr lang="en-US" sz="2400" b="1" dirty="0">
                <a:solidFill>
                  <a:srgbClr val="7030A0"/>
                </a:solidFill>
              </a:rPr>
              <a:t>(t2);</a:t>
            </a:r>
          </a:p>
          <a:p>
            <a:pPr marL="0" indent="0">
              <a:buNone/>
            </a:pPr>
            <a:r>
              <a:rPr lang="en-US" sz="2400" b="1" dirty="0" err="1">
                <a:solidFill>
                  <a:srgbClr val="7030A0"/>
                </a:solidFill>
              </a:rPr>
              <a:t>s.push</a:t>
            </a:r>
            <a:r>
              <a:rPr lang="en-US" sz="2400" b="1" dirty="0">
                <a:solidFill>
                  <a:srgbClr val="7030A0"/>
                </a:solidFill>
              </a:rPr>
              <a:t>(temp);</a:t>
            </a:r>
          </a:p>
          <a:p>
            <a:pPr marL="0" indent="0">
              <a:buNone/>
            </a:pPr>
            <a:r>
              <a:rPr lang="en-US" sz="2400" b="1" dirty="0">
                <a:solidFill>
                  <a:srgbClr val="7030A0"/>
                </a:solidFill>
              </a:rPr>
              <a:t>while(!</a:t>
            </a:r>
            <a:r>
              <a:rPr lang="en-US" sz="2400" b="1" dirty="0" err="1">
                <a:solidFill>
                  <a:srgbClr val="7030A0"/>
                </a:solidFill>
              </a:rPr>
              <a:t>s.isEmpty</a:t>
            </a:r>
            <a:r>
              <a:rPr lang="en-US" sz="2400" b="1" dirty="0">
                <a:solidFill>
                  <a:srgbClr val="7030A0"/>
                </a:solidFill>
              </a:rPr>
              <a:t>())</a:t>
            </a:r>
          </a:p>
          <a:p>
            <a:pPr marL="0" indent="0">
              <a:buNone/>
            </a:pPr>
            <a:r>
              <a:rPr lang="en-US" sz="2400" b="1" dirty="0">
                <a:solidFill>
                  <a:srgbClr val="7030A0"/>
                </a:solidFill>
              </a:rPr>
              <a:t>     </a:t>
            </a:r>
            <a:r>
              <a:rPr lang="en-US" sz="2400" b="1" dirty="0" err="1"/>
              <a:t>System.out.println</a:t>
            </a:r>
            <a:r>
              <a:rPr lang="en-US" sz="2400" b="1" dirty="0"/>
              <a:t>(</a:t>
            </a:r>
            <a:r>
              <a:rPr lang="en-US" sz="2400" b="1" dirty="0" err="1"/>
              <a:t>s.pop</a:t>
            </a:r>
            <a:r>
              <a:rPr lang="en-US" sz="2400" b="1" dirty="0"/>
              <a:t>());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382490" y="1676400"/>
            <a:ext cx="376150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 top		</a:t>
            </a:r>
            <a:r>
              <a:rPr lang="en-US" u="sng" dirty="0"/>
              <a:t>temp</a:t>
            </a:r>
            <a:r>
              <a:rPr lang="en-US" dirty="0"/>
              <a:t>        </a:t>
            </a:r>
            <a:r>
              <a:rPr lang="en-US" u="sng" dirty="0"/>
              <a:t>t2</a:t>
            </a:r>
          </a:p>
          <a:p>
            <a:r>
              <a:rPr lang="en-US" dirty="0"/>
              <a:t>      		  W            *</a:t>
            </a:r>
          </a:p>
          <a:p>
            <a:r>
              <a:rPr lang="en-US" dirty="0"/>
              <a:t>       </a:t>
            </a:r>
          </a:p>
          <a:p>
            <a:r>
              <a:rPr lang="en-US" dirty="0"/>
              <a:t>       </a:t>
            </a:r>
          </a:p>
          <a:p>
            <a:r>
              <a:rPr lang="en-US" dirty="0"/>
              <a:t>       B</a:t>
            </a:r>
          </a:p>
          <a:p>
            <a:endParaRPr lang="en-US" u="sng" dirty="0"/>
          </a:p>
          <a:p>
            <a:r>
              <a:rPr lang="en-US" dirty="0"/>
              <a:t>	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562600" y="3810000"/>
            <a:ext cx="3200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OUTPUT</a:t>
            </a:r>
          </a:p>
          <a:p>
            <a:r>
              <a:rPr lang="en-US" dirty="0"/>
              <a:t>    W</a:t>
            </a:r>
          </a:p>
          <a:p>
            <a:r>
              <a:rPr lang="en-US" dirty="0"/>
              <a:t>     *</a:t>
            </a:r>
          </a:p>
          <a:p>
            <a:r>
              <a:rPr lang="en-US" dirty="0"/>
              <a:t>     *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5867400" y="1981200"/>
            <a:ext cx="0" cy="30480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5-Point Star 6"/>
          <p:cNvSpPr/>
          <p:nvPr/>
        </p:nvSpPr>
        <p:spPr>
          <a:xfrm>
            <a:off x="65809" y="5638800"/>
            <a:ext cx="381000" cy="304800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2192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 mechanics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876800" cy="4525963"/>
          </a:xfrm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 err="1">
                <a:solidFill>
                  <a:srgbClr val="7030A0"/>
                </a:solidFill>
              </a:rPr>
              <a:t>MyStack</a:t>
            </a:r>
            <a:r>
              <a:rPr lang="en-US" sz="2400" b="1" dirty="0">
                <a:solidFill>
                  <a:srgbClr val="7030A0"/>
                </a:solidFill>
              </a:rPr>
              <a:t>&lt;String&gt; s = new </a:t>
            </a:r>
            <a:r>
              <a:rPr lang="en-US" sz="2400" b="1" dirty="0" err="1">
                <a:solidFill>
                  <a:srgbClr val="7030A0"/>
                </a:solidFill>
              </a:rPr>
              <a:t>MyStack</a:t>
            </a:r>
            <a:r>
              <a:rPr lang="en-US" sz="2400" b="1" dirty="0">
                <a:solidFill>
                  <a:srgbClr val="7030A0"/>
                </a:solidFill>
              </a:rPr>
              <a:t>();</a:t>
            </a:r>
          </a:p>
          <a:p>
            <a:pPr marL="0" indent="0">
              <a:buNone/>
            </a:pPr>
            <a:r>
              <a:rPr lang="en-US" sz="2400" b="1" dirty="0" err="1">
                <a:solidFill>
                  <a:srgbClr val="7030A0"/>
                </a:solidFill>
              </a:rPr>
              <a:t>s.push</a:t>
            </a:r>
            <a:r>
              <a:rPr lang="en-US" sz="2400" b="1" dirty="0">
                <a:solidFill>
                  <a:srgbClr val="7030A0"/>
                </a:solidFill>
              </a:rPr>
              <a:t>(</a:t>
            </a:r>
            <a:r>
              <a:rPr lang="en-US" sz="2400" b="1" dirty="0">
                <a:solidFill>
                  <a:srgbClr val="C00000"/>
                </a:solidFill>
              </a:rPr>
              <a:t>“B”</a:t>
            </a:r>
            <a:r>
              <a:rPr lang="en-US" sz="2400" b="1" dirty="0">
                <a:solidFill>
                  <a:srgbClr val="7030A0"/>
                </a:solidFill>
              </a:rPr>
              <a:t>);</a:t>
            </a:r>
          </a:p>
          <a:p>
            <a:pPr marL="0" indent="0">
              <a:buNone/>
            </a:pPr>
            <a:r>
              <a:rPr lang="en-US" sz="2400" b="1" dirty="0" err="1">
                <a:solidFill>
                  <a:srgbClr val="7030A0"/>
                </a:solidFill>
              </a:rPr>
              <a:t>s.push</a:t>
            </a:r>
            <a:r>
              <a:rPr lang="en-US" sz="2400" b="1" dirty="0">
                <a:solidFill>
                  <a:srgbClr val="7030A0"/>
                </a:solidFill>
              </a:rPr>
              <a:t>(</a:t>
            </a:r>
            <a:r>
              <a:rPr lang="en-US" sz="2400" b="1" dirty="0">
                <a:solidFill>
                  <a:srgbClr val="C00000"/>
                </a:solidFill>
              </a:rPr>
              <a:t>“*”</a:t>
            </a:r>
            <a:r>
              <a:rPr lang="en-US" sz="2400" b="1" dirty="0">
                <a:solidFill>
                  <a:srgbClr val="7030A0"/>
                </a:solidFill>
              </a:rPr>
              <a:t>);</a:t>
            </a:r>
          </a:p>
          <a:p>
            <a:pPr marL="0" indent="0">
              <a:buNone/>
            </a:pPr>
            <a:r>
              <a:rPr lang="en-US" sz="2400" b="1" dirty="0" err="1">
                <a:solidFill>
                  <a:srgbClr val="7030A0"/>
                </a:solidFill>
              </a:rPr>
              <a:t>s.push</a:t>
            </a:r>
            <a:r>
              <a:rPr lang="en-US" sz="2400" b="1" dirty="0">
                <a:solidFill>
                  <a:srgbClr val="7030A0"/>
                </a:solidFill>
              </a:rPr>
              <a:t>(</a:t>
            </a:r>
            <a:r>
              <a:rPr lang="en-US" sz="2400" b="1" dirty="0">
                <a:solidFill>
                  <a:srgbClr val="C00000"/>
                </a:solidFill>
              </a:rPr>
              <a:t>“W”</a:t>
            </a:r>
            <a:r>
              <a:rPr lang="en-US" sz="2400" b="1" dirty="0">
                <a:solidFill>
                  <a:srgbClr val="7030A0"/>
                </a:solidFill>
              </a:rPr>
              <a:t>);</a:t>
            </a:r>
          </a:p>
          <a:p>
            <a:pPr marL="0" indent="0">
              <a:buNone/>
            </a:pPr>
            <a:r>
              <a:rPr lang="en-US" sz="2400" b="1" dirty="0">
                <a:solidFill>
                  <a:srgbClr val="7030A0"/>
                </a:solidFill>
              </a:rPr>
              <a:t>String temp = </a:t>
            </a:r>
            <a:r>
              <a:rPr lang="en-US" sz="2400" b="1" dirty="0" err="1">
                <a:solidFill>
                  <a:srgbClr val="7030A0"/>
                </a:solidFill>
              </a:rPr>
              <a:t>s.pop</a:t>
            </a:r>
            <a:r>
              <a:rPr lang="en-US" sz="2400" b="1" dirty="0">
                <a:solidFill>
                  <a:srgbClr val="7030A0"/>
                </a:solidFill>
              </a:rPr>
              <a:t>();</a:t>
            </a:r>
          </a:p>
          <a:p>
            <a:pPr marL="0" indent="0">
              <a:buNone/>
            </a:pPr>
            <a:r>
              <a:rPr lang="en-US" sz="2400" b="1" dirty="0">
                <a:solidFill>
                  <a:srgbClr val="7030A0"/>
                </a:solidFill>
              </a:rPr>
              <a:t>String t2 = </a:t>
            </a:r>
            <a:r>
              <a:rPr lang="en-US" sz="2400" b="1" dirty="0" err="1">
                <a:solidFill>
                  <a:srgbClr val="7030A0"/>
                </a:solidFill>
              </a:rPr>
              <a:t>s.peek</a:t>
            </a:r>
            <a:r>
              <a:rPr lang="en-US" sz="2400" b="1" dirty="0">
                <a:solidFill>
                  <a:srgbClr val="7030A0"/>
                </a:solidFill>
              </a:rPr>
              <a:t>();</a:t>
            </a:r>
          </a:p>
          <a:p>
            <a:pPr marL="0" indent="0">
              <a:buNone/>
            </a:pPr>
            <a:r>
              <a:rPr lang="en-US" sz="2400" b="1" dirty="0" err="1">
                <a:solidFill>
                  <a:srgbClr val="7030A0"/>
                </a:solidFill>
              </a:rPr>
              <a:t>s.push</a:t>
            </a:r>
            <a:r>
              <a:rPr lang="en-US" sz="2400" b="1" dirty="0">
                <a:solidFill>
                  <a:srgbClr val="7030A0"/>
                </a:solidFill>
              </a:rPr>
              <a:t>(t2);</a:t>
            </a:r>
          </a:p>
          <a:p>
            <a:pPr marL="0" indent="0">
              <a:buNone/>
            </a:pPr>
            <a:r>
              <a:rPr lang="en-US" sz="2400" b="1" dirty="0" err="1">
                <a:solidFill>
                  <a:srgbClr val="7030A0"/>
                </a:solidFill>
              </a:rPr>
              <a:t>s.push</a:t>
            </a:r>
            <a:r>
              <a:rPr lang="en-US" sz="2400" b="1" dirty="0">
                <a:solidFill>
                  <a:srgbClr val="7030A0"/>
                </a:solidFill>
              </a:rPr>
              <a:t>(temp);</a:t>
            </a:r>
          </a:p>
          <a:p>
            <a:pPr marL="0" indent="0">
              <a:buNone/>
            </a:pPr>
            <a:r>
              <a:rPr lang="en-US" sz="2400" b="1" dirty="0"/>
              <a:t>while(!</a:t>
            </a:r>
            <a:r>
              <a:rPr lang="en-US" sz="2400" b="1" dirty="0" err="1"/>
              <a:t>s.isEmpty</a:t>
            </a:r>
            <a:r>
              <a:rPr lang="en-US" sz="2400" b="1" dirty="0"/>
              <a:t>())</a:t>
            </a:r>
          </a:p>
          <a:p>
            <a:pPr marL="0" indent="0">
              <a:buNone/>
            </a:pPr>
            <a:r>
              <a:rPr lang="en-US" sz="2400" b="1" dirty="0">
                <a:solidFill>
                  <a:srgbClr val="7030A0"/>
                </a:solidFill>
              </a:rPr>
              <a:t>     </a:t>
            </a:r>
            <a:r>
              <a:rPr lang="en-US" sz="2400" b="1" dirty="0" err="1">
                <a:solidFill>
                  <a:srgbClr val="7030A0"/>
                </a:solidFill>
              </a:rPr>
              <a:t>System.out.println</a:t>
            </a:r>
            <a:r>
              <a:rPr lang="en-US" sz="2400" b="1" dirty="0">
                <a:solidFill>
                  <a:srgbClr val="7030A0"/>
                </a:solidFill>
              </a:rPr>
              <a:t>(</a:t>
            </a:r>
            <a:r>
              <a:rPr lang="en-US" sz="2400" b="1" dirty="0" err="1">
                <a:solidFill>
                  <a:srgbClr val="7030A0"/>
                </a:solidFill>
              </a:rPr>
              <a:t>s.pop</a:t>
            </a:r>
            <a:r>
              <a:rPr lang="en-US" sz="2400" b="1" dirty="0">
                <a:solidFill>
                  <a:srgbClr val="7030A0"/>
                </a:solidFill>
              </a:rPr>
              <a:t>());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382490" y="1676400"/>
            <a:ext cx="376150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 top		</a:t>
            </a:r>
            <a:r>
              <a:rPr lang="en-US" u="sng" dirty="0"/>
              <a:t>temp</a:t>
            </a:r>
            <a:r>
              <a:rPr lang="en-US" dirty="0"/>
              <a:t>        </a:t>
            </a:r>
            <a:r>
              <a:rPr lang="en-US" u="sng" dirty="0"/>
              <a:t>t2</a:t>
            </a:r>
          </a:p>
          <a:p>
            <a:r>
              <a:rPr lang="en-US" dirty="0"/>
              <a:t>      		  W            *</a:t>
            </a:r>
          </a:p>
          <a:p>
            <a:r>
              <a:rPr lang="en-US" dirty="0"/>
              <a:t>       </a:t>
            </a:r>
          </a:p>
          <a:p>
            <a:r>
              <a:rPr lang="en-US" dirty="0"/>
              <a:t>       </a:t>
            </a:r>
          </a:p>
          <a:p>
            <a:r>
              <a:rPr lang="en-US" dirty="0"/>
              <a:t>       B</a:t>
            </a:r>
          </a:p>
          <a:p>
            <a:endParaRPr lang="en-US" u="sng" dirty="0"/>
          </a:p>
          <a:p>
            <a:r>
              <a:rPr lang="en-US" dirty="0"/>
              <a:t>	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562600" y="3810000"/>
            <a:ext cx="3200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OUTPUT</a:t>
            </a:r>
          </a:p>
          <a:p>
            <a:r>
              <a:rPr lang="en-US" dirty="0"/>
              <a:t>    W</a:t>
            </a:r>
          </a:p>
          <a:p>
            <a:r>
              <a:rPr lang="en-US" dirty="0"/>
              <a:t>     *</a:t>
            </a:r>
          </a:p>
          <a:p>
            <a:r>
              <a:rPr lang="en-US" dirty="0"/>
              <a:t>     *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5867400" y="1981200"/>
            <a:ext cx="0" cy="30480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5-Point Star 6"/>
          <p:cNvSpPr/>
          <p:nvPr/>
        </p:nvSpPr>
        <p:spPr>
          <a:xfrm>
            <a:off x="65809" y="5181600"/>
            <a:ext cx="381000" cy="304800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0935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 mechanics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876800" cy="4525963"/>
          </a:xfrm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 err="1">
                <a:solidFill>
                  <a:srgbClr val="7030A0"/>
                </a:solidFill>
              </a:rPr>
              <a:t>MyStack</a:t>
            </a:r>
            <a:r>
              <a:rPr lang="en-US" sz="2400" b="1" dirty="0">
                <a:solidFill>
                  <a:srgbClr val="7030A0"/>
                </a:solidFill>
              </a:rPr>
              <a:t>&lt;String&gt; s = new </a:t>
            </a:r>
            <a:r>
              <a:rPr lang="en-US" sz="2400" b="1" dirty="0" err="1">
                <a:solidFill>
                  <a:srgbClr val="7030A0"/>
                </a:solidFill>
              </a:rPr>
              <a:t>MyStack</a:t>
            </a:r>
            <a:r>
              <a:rPr lang="en-US" sz="2400" b="1" dirty="0">
                <a:solidFill>
                  <a:srgbClr val="7030A0"/>
                </a:solidFill>
              </a:rPr>
              <a:t>();</a:t>
            </a:r>
          </a:p>
          <a:p>
            <a:pPr marL="0" indent="0">
              <a:buNone/>
            </a:pPr>
            <a:r>
              <a:rPr lang="en-US" sz="2400" b="1" dirty="0" err="1">
                <a:solidFill>
                  <a:srgbClr val="7030A0"/>
                </a:solidFill>
              </a:rPr>
              <a:t>s.push</a:t>
            </a:r>
            <a:r>
              <a:rPr lang="en-US" sz="2400" b="1" dirty="0">
                <a:solidFill>
                  <a:srgbClr val="7030A0"/>
                </a:solidFill>
              </a:rPr>
              <a:t>(</a:t>
            </a:r>
            <a:r>
              <a:rPr lang="en-US" sz="2400" b="1" dirty="0">
                <a:solidFill>
                  <a:srgbClr val="C00000"/>
                </a:solidFill>
              </a:rPr>
              <a:t>“B”</a:t>
            </a:r>
            <a:r>
              <a:rPr lang="en-US" sz="2400" b="1" dirty="0">
                <a:solidFill>
                  <a:srgbClr val="7030A0"/>
                </a:solidFill>
              </a:rPr>
              <a:t>);</a:t>
            </a:r>
          </a:p>
          <a:p>
            <a:pPr marL="0" indent="0">
              <a:buNone/>
            </a:pPr>
            <a:r>
              <a:rPr lang="en-US" sz="2400" b="1" dirty="0" err="1">
                <a:solidFill>
                  <a:srgbClr val="7030A0"/>
                </a:solidFill>
              </a:rPr>
              <a:t>s.push</a:t>
            </a:r>
            <a:r>
              <a:rPr lang="en-US" sz="2400" b="1" dirty="0">
                <a:solidFill>
                  <a:srgbClr val="7030A0"/>
                </a:solidFill>
              </a:rPr>
              <a:t>(</a:t>
            </a:r>
            <a:r>
              <a:rPr lang="en-US" sz="2400" b="1" dirty="0">
                <a:solidFill>
                  <a:srgbClr val="C00000"/>
                </a:solidFill>
              </a:rPr>
              <a:t>“*”</a:t>
            </a:r>
            <a:r>
              <a:rPr lang="en-US" sz="2400" b="1" dirty="0">
                <a:solidFill>
                  <a:srgbClr val="7030A0"/>
                </a:solidFill>
              </a:rPr>
              <a:t>);</a:t>
            </a:r>
          </a:p>
          <a:p>
            <a:pPr marL="0" indent="0">
              <a:buNone/>
            </a:pPr>
            <a:r>
              <a:rPr lang="en-US" sz="2400" b="1" dirty="0" err="1">
                <a:solidFill>
                  <a:srgbClr val="7030A0"/>
                </a:solidFill>
              </a:rPr>
              <a:t>s.push</a:t>
            </a:r>
            <a:r>
              <a:rPr lang="en-US" sz="2400" b="1" dirty="0">
                <a:solidFill>
                  <a:srgbClr val="7030A0"/>
                </a:solidFill>
              </a:rPr>
              <a:t>(</a:t>
            </a:r>
            <a:r>
              <a:rPr lang="en-US" sz="2400" b="1" dirty="0">
                <a:solidFill>
                  <a:srgbClr val="C00000"/>
                </a:solidFill>
              </a:rPr>
              <a:t>“W”</a:t>
            </a:r>
            <a:r>
              <a:rPr lang="en-US" sz="2400" b="1" dirty="0">
                <a:solidFill>
                  <a:srgbClr val="7030A0"/>
                </a:solidFill>
              </a:rPr>
              <a:t>);</a:t>
            </a:r>
          </a:p>
          <a:p>
            <a:pPr marL="0" indent="0">
              <a:buNone/>
            </a:pPr>
            <a:r>
              <a:rPr lang="en-US" sz="2400" b="1" dirty="0">
                <a:solidFill>
                  <a:srgbClr val="7030A0"/>
                </a:solidFill>
              </a:rPr>
              <a:t>String temp = </a:t>
            </a:r>
            <a:r>
              <a:rPr lang="en-US" sz="2400" b="1" dirty="0" err="1">
                <a:solidFill>
                  <a:srgbClr val="7030A0"/>
                </a:solidFill>
              </a:rPr>
              <a:t>s.pop</a:t>
            </a:r>
            <a:r>
              <a:rPr lang="en-US" sz="2400" b="1" dirty="0">
                <a:solidFill>
                  <a:srgbClr val="7030A0"/>
                </a:solidFill>
              </a:rPr>
              <a:t>();</a:t>
            </a:r>
          </a:p>
          <a:p>
            <a:pPr marL="0" indent="0">
              <a:buNone/>
            </a:pPr>
            <a:r>
              <a:rPr lang="en-US" sz="2400" b="1" dirty="0">
                <a:solidFill>
                  <a:srgbClr val="7030A0"/>
                </a:solidFill>
              </a:rPr>
              <a:t>String t2 = </a:t>
            </a:r>
            <a:r>
              <a:rPr lang="en-US" sz="2400" b="1" dirty="0" err="1">
                <a:solidFill>
                  <a:srgbClr val="7030A0"/>
                </a:solidFill>
              </a:rPr>
              <a:t>s.peek</a:t>
            </a:r>
            <a:r>
              <a:rPr lang="en-US" sz="2400" b="1" dirty="0">
                <a:solidFill>
                  <a:srgbClr val="7030A0"/>
                </a:solidFill>
              </a:rPr>
              <a:t>();</a:t>
            </a:r>
          </a:p>
          <a:p>
            <a:pPr marL="0" indent="0">
              <a:buNone/>
            </a:pPr>
            <a:r>
              <a:rPr lang="en-US" sz="2400" b="1" dirty="0" err="1">
                <a:solidFill>
                  <a:srgbClr val="7030A0"/>
                </a:solidFill>
              </a:rPr>
              <a:t>s.push</a:t>
            </a:r>
            <a:r>
              <a:rPr lang="en-US" sz="2400" b="1" dirty="0">
                <a:solidFill>
                  <a:srgbClr val="7030A0"/>
                </a:solidFill>
              </a:rPr>
              <a:t>(t2);</a:t>
            </a:r>
          </a:p>
          <a:p>
            <a:pPr marL="0" indent="0">
              <a:buNone/>
            </a:pPr>
            <a:r>
              <a:rPr lang="en-US" sz="2400" b="1" dirty="0" err="1">
                <a:solidFill>
                  <a:srgbClr val="7030A0"/>
                </a:solidFill>
              </a:rPr>
              <a:t>s.push</a:t>
            </a:r>
            <a:r>
              <a:rPr lang="en-US" sz="2400" b="1" dirty="0">
                <a:solidFill>
                  <a:srgbClr val="7030A0"/>
                </a:solidFill>
              </a:rPr>
              <a:t>(temp);</a:t>
            </a:r>
          </a:p>
          <a:p>
            <a:pPr marL="0" indent="0">
              <a:buNone/>
            </a:pPr>
            <a:r>
              <a:rPr lang="en-US" sz="2400" b="1" dirty="0">
                <a:solidFill>
                  <a:srgbClr val="7030A0"/>
                </a:solidFill>
              </a:rPr>
              <a:t>while(!</a:t>
            </a:r>
            <a:r>
              <a:rPr lang="en-US" sz="2400" b="1" dirty="0" err="1">
                <a:solidFill>
                  <a:srgbClr val="7030A0"/>
                </a:solidFill>
              </a:rPr>
              <a:t>s.isEmpty</a:t>
            </a:r>
            <a:r>
              <a:rPr lang="en-US" sz="2400" b="1" dirty="0">
                <a:solidFill>
                  <a:srgbClr val="7030A0"/>
                </a:solidFill>
              </a:rPr>
              <a:t>())</a:t>
            </a:r>
          </a:p>
          <a:p>
            <a:pPr marL="0" indent="0">
              <a:buNone/>
            </a:pPr>
            <a:r>
              <a:rPr lang="en-US" sz="2400" b="1" dirty="0">
                <a:solidFill>
                  <a:srgbClr val="7030A0"/>
                </a:solidFill>
              </a:rPr>
              <a:t>     </a:t>
            </a:r>
            <a:r>
              <a:rPr lang="en-US" sz="2400" b="1" dirty="0" err="1"/>
              <a:t>System.out.println</a:t>
            </a:r>
            <a:r>
              <a:rPr lang="en-US" sz="2400" b="1" dirty="0"/>
              <a:t>(</a:t>
            </a:r>
            <a:r>
              <a:rPr lang="en-US" sz="2400" b="1" dirty="0" err="1"/>
              <a:t>s.pop</a:t>
            </a:r>
            <a:r>
              <a:rPr lang="en-US" sz="2400" b="1" dirty="0"/>
              <a:t>());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382490" y="1676400"/>
            <a:ext cx="376150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 top		</a:t>
            </a:r>
            <a:r>
              <a:rPr lang="en-US" u="sng" dirty="0"/>
              <a:t>temp</a:t>
            </a:r>
            <a:r>
              <a:rPr lang="en-US" dirty="0"/>
              <a:t>        </a:t>
            </a:r>
            <a:r>
              <a:rPr lang="en-US" u="sng" dirty="0"/>
              <a:t>t2</a:t>
            </a:r>
          </a:p>
          <a:p>
            <a:r>
              <a:rPr lang="en-US" dirty="0"/>
              <a:t>      		  W            *</a:t>
            </a:r>
          </a:p>
          <a:p>
            <a:r>
              <a:rPr lang="en-US" dirty="0"/>
              <a:t>       </a:t>
            </a:r>
          </a:p>
          <a:p>
            <a:r>
              <a:rPr lang="en-US" dirty="0"/>
              <a:t>       </a:t>
            </a:r>
          </a:p>
          <a:p>
            <a:r>
              <a:rPr lang="en-US" dirty="0"/>
              <a:t>       </a:t>
            </a:r>
          </a:p>
          <a:p>
            <a:endParaRPr lang="en-US" u="sng" dirty="0"/>
          </a:p>
          <a:p>
            <a:r>
              <a:rPr lang="en-US" dirty="0"/>
              <a:t>	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562600" y="3810000"/>
            <a:ext cx="32004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OUTPUT</a:t>
            </a:r>
          </a:p>
          <a:p>
            <a:r>
              <a:rPr lang="en-US" dirty="0"/>
              <a:t>    W</a:t>
            </a:r>
          </a:p>
          <a:p>
            <a:r>
              <a:rPr lang="en-US" dirty="0"/>
              <a:t>     *</a:t>
            </a:r>
          </a:p>
          <a:p>
            <a:r>
              <a:rPr lang="en-US" dirty="0"/>
              <a:t>     *</a:t>
            </a:r>
          </a:p>
          <a:p>
            <a:r>
              <a:rPr lang="en-US" dirty="0"/>
              <a:t>     B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5867400" y="1981200"/>
            <a:ext cx="0" cy="30480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5-Point Star 6"/>
          <p:cNvSpPr/>
          <p:nvPr/>
        </p:nvSpPr>
        <p:spPr>
          <a:xfrm>
            <a:off x="65809" y="5562600"/>
            <a:ext cx="381000" cy="304800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8563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the </a:t>
            </a:r>
            <a:r>
              <a:rPr lang="en-US" dirty="0" err="1"/>
              <a:t>MyStack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81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b="1" dirty="0">
                <a:solidFill>
                  <a:srgbClr val="7030A0"/>
                </a:solidFill>
              </a:rPr>
              <a:t>public class </a:t>
            </a:r>
            <a:r>
              <a:rPr lang="en-US" sz="2200" b="1" dirty="0" err="1">
                <a:solidFill>
                  <a:srgbClr val="7030A0"/>
                </a:solidFill>
              </a:rPr>
              <a:t>MyStack</a:t>
            </a:r>
            <a:r>
              <a:rPr lang="en-US" sz="2200" b="1" dirty="0">
                <a:solidFill>
                  <a:srgbClr val="7030A0"/>
                </a:solidFill>
              </a:rPr>
              <a:t>&lt;</a:t>
            </a:r>
            <a:r>
              <a:rPr lang="en-US" sz="2200" b="1" dirty="0" err="1">
                <a:solidFill>
                  <a:srgbClr val="7030A0"/>
                </a:solidFill>
              </a:rPr>
              <a:t>anyType</a:t>
            </a:r>
            <a:r>
              <a:rPr lang="en-US" sz="2200" b="1" dirty="0">
                <a:solidFill>
                  <a:srgbClr val="7030A0"/>
                </a:solidFill>
              </a:rPr>
              <a:t>&gt; implements Stackable&lt;</a:t>
            </a:r>
            <a:r>
              <a:rPr lang="en-US" sz="2200" b="1" dirty="0" err="1">
                <a:solidFill>
                  <a:srgbClr val="7030A0"/>
                </a:solidFill>
              </a:rPr>
              <a:t>anyType</a:t>
            </a:r>
            <a:r>
              <a:rPr lang="en-US" sz="2200" b="1" dirty="0">
                <a:solidFill>
                  <a:srgbClr val="7030A0"/>
                </a:solidFill>
              </a:rPr>
              <a:t>&gt;</a:t>
            </a:r>
          </a:p>
          <a:p>
            <a:pPr marL="0" indent="0">
              <a:buNone/>
            </a:pPr>
            <a:r>
              <a:rPr lang="en-US" sz="2200" b="1" dirty="0">
                <a:solidFill>
                  <a:srgbClr val="7030A0"/>
                </a:solidFill>
              </a:rPr>
              <a:t>{</a:t>
            </a:r>
          </a:p>
          <a:p>
            <a:pPr marL="0" indent="0">
              <a:buNone/>
            </a:pPr>
            <a:r>
              <a:rPr lang="en-US" sz="2200" b="1" dirty="0">
                <a:solidFill>
                  <a:srgbClr val="7030A0"/>
                </a:solidFill>
              </a:rPr>
              <a:t>     private List&lt;</a:t>
            </a:r>
            <a:r>
              <a:rPr lang="en-US" sz="2200" b="1" dirty="0" err="1">
                <a:solidFill>
                  <a:srgbClr val="7030A0"/>
                </a:solidFill>
              </a:rPr>
              <a:t>anyType</a:t>
            </a:r>
            <a:r>
              <a:rPr lang="en-US" sz="2200" b="1" dirty="0">
                <a:solidFill>
                  <a:srgbClr val="7030A0"/>
                </a:solidFill>
              </a:rPr>
              <a:t>&gt; list;	</a:t>
            </a:r>
            <a:endParaRPr lang="en-US" sz="2200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US" sz="2200" b="1" dirty="0">
                <a:solidFill>
                  <a:srgbClr val="7030A0"/>
                </a:solidFill>
              </a:rPr>
              <a:t>     public </a:t>
            </a:r>
            <a:r>
              <a:rPr lang="en-US" sz="2200" b="1" dirty="0" err="1">
                <a:solidFill>
                  <a:srgbClr val="7030A0"/>
                </a:solidFill>
              </a:rPr>
              <a:t>MyStack</a:t>
            </a:r>
            <a:r>
              <a:rPr lang="en-US" sz="2200" b="1" dirty="0">
                <a:solidFill>
                  <a:srgbClr val="7030A0"/>
                </a:solidFill>
              </a:rPr>
              <a:t>()</a:t>
            </a:r>
          </a:p>
          <a:p>
            <a:pPr marL="0" indent="0">
              <a:buNone/>
            </a:pPr>
            <a:r>
              <a:rPr lang="en-US" sz="2200" b="1" dirty="0">
                <a:solidFill>
                  <a:srgbClr val="7030A0"/>
                </a:solidFill>
              </a:rPr>
              <a:t>     {</a:t>
            </a:r>
          </a:p>
          <a:p>
            <a:pPr marL="0" indent="0">
              <a:buNone/>
            </a:pPr>
            <a:r>
              <a:rPr lang="en-US" sz="2200" b="1" dirty="0">
                <a:solidFill>
                  <a:srgbClr val="7030A0"/>
                </a:solidFill>
              </a:rPr>
              <a:t>          list = new </a:t>
            </a:r>
            <a:r>
              <a:rPr lang="en-US" sz="2200" b="1" dirty="0" err="1">
                <a:solidFill>
                  <a:srgbClr val="7030A0"/>
                </a:solidFill>
              </a:rPr>
              <a:t>ArrayList</a:t>
            </a:r>
            <a:r>
              <a:rPr lang="en-US" sz="2200" b="1" dirty="0">
                <a:solidFill>
                  <a:srgbClr val="7030A0"/>
                </a:solidFill>
              </a:rPr>
              <a:t>();	</a:t>
            </a:r>
            <a:r>
              <a:rPr lang="en-US" sz="2200" dirty="0">
                <a:solidFill>
                  <a:srgbClr val="C00000"/>
                </a:solidFill>
              </a:rPr>
              <a:t>//could also be a Linked List</a:t>
            </a:r>
            <a:endParaRPr lang="en-US" sz="2200" b="1" dirty="0">
              <a:solidFill>
                <a:srgbClr val="7030A0"/>
              </a:solidFill>
            </a:endParaRPr>
          </a:p>
          <a:p>
            <a:pPr marL="0" indent="0">
              <a:buNone/>
            </a:pPr>
            <a:r>
              <a:rPr lang="en-US" sz="2200" b="1">
                <a:solidFill>
                  <a:srgbClr val="7030A0"/>
                </a:solidFill>
              </a:rPr>
              <a:t>     }</a:t>
            </a:r>
            <a:endParaRPr lang="en-US" sz="2200" b="1" dirty="0">
              <a:solidFill>
                <a:srgbClr val="7030A0"/>
              </a:solidFill>
            </a:endParaRPr>
          </a:p>
          <a:p>
            <a:pPr marL="0" indent="0">
              <a:buNone/>
            </a:pPr>
            <a:r>
              <a:rPr lang="en-US" sz="2200" dirty="0"/>
              <a:t>     </a:t>
            </a:r>
            <a:r>
              <a:rPr lang="en-US" sz="2200" dirty="0">
                <a:solidFill>
                  <a:srgbClr val="C00000"/>
                </a:solidFill>
              </a:rPr>
              <a:t>//now define interface methods and a </a:t>
            </a:r>
            <a:r>
              <a:rPr lang="en-US" sz="2200" dirty="0" err="1">
                <a:solidFill>
                  <a:srgbClr val="C00000"/>
                </a:solidFill>
              </a:rPr>
              <a:t>toString</a:t>
            </a:r>
            <a:r>
              <a:rPr lang="en-US" sz="2200" dirty="0">
                <a:solidFill>
                  <a:srgbClr val="C00000"/>
                </a:solidFill>
              </a:rPr>
              <a:t> method</a:t>
            </a:r>
          </a:p>
          <a:p>
            <a:pPr marL="0" indent="0">
              <a:buNone/>
            </a:pPr>
            <a:r>
              <a:rPr lang="en-US" sz="2200" b="1" dirty="0">
                <a:solidFill>
                  <a:srgbClr val="7030A0"/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7435852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25F3B1-8EDB-5B5A-5733-D2F2FB548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Last In, First 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F32257-DEB2-E09E-751E-74B58B36C0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Item add order:				 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						   </a:t>
            </a:r>
          </a:p>
          <a:p>
            <a:pPr marL="0" indent="0">
              <a:buNone/>
            </a:pPr>
            <a:r>
              <a:rPr lang="en-US" dirty="0"/>
              <a:t> 							  </a:t>
            </a:r>
          </a:p>
          <a:p>
            <a:pPr marL="0" indent="0">
              <a:buNone/>
            </a:pPr>
            <a:r>
              <a:rPr lang="en-US" dirty="0"/>
              <a:t>                                                                    </a:t>
            </a:r>
          </a:p>
          <a:p>
            <a:pPr marL="0" indent="0">
              <a:buNone/>
            </a:pPr>
            <a:r>
              <a:rPr lang="en-US" dirty="0"/>
              <a:t>Item remove order:				 </a:t>
            </a:r>
          </a:p>
        </p:txBody>
      </p:sp>
      <p:sp>
        <p:nvSpPr>
          <p:cNvPr id="4" name="Arrow: Down 3">
            <a:extLst>
              <a:ext uri="{FF2B5EF4-FFF2-40B4-BE49-F238E27FC236}">
                <a16:creationId xmlns:a16="http://schemas.microsoft.com/office/drawing/2014/main" id="{A488B4A6-6DD9-99C7-1F49-92D510F5B0CB}"/>
              </a:ext>
            </a:extLst>
          </p:cNvPr>
          <p:cNvSpPr/>
          <p:nvPr/>
        </p:nvSpPr>
        <p:spPr>
          <a:xfrm>
            <a:off x="6934200" y="2209800"/>
            <a:ext cx="457200" cy="685800"/>
          </a:xfrm>
          <a:prstGeom prst="down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6306A9A-B852-5923-7CA3-B067FA463BED}"/>
              </a:ext>
            </a:extLst>
          </p:cNvPr>
          <p:cNvCxnSpPr/>
          <p:nvPr/>
        </p:nvCxnSpPr>
        <p:spPr>
          <a:xfrm>
            <a:off x="6172200" y="5410200"/>
            <a:ext cx="251460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A46FEEE-FE65-C13D-632E-4F45FAA217D7}"/>
              </a:ext>
            </a:extLst>
          </p:cNvPr>
          <p:cNvSpPr txBox="1"/>
          <p:nvPr/>
        </p:nvSpPr>
        <p:spPr>
          <a:xfrm>
            <a:off x="6858000" y="5257800"/>
            <a:ext cx="838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   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21A356B-5F51-F179-DC63-13247B9702CA}"/>
              </a:ext>
            </a:extLst>
          </p:cNvPr>
          <p:cNvSpPr txBox="1"/>
          <p:nvPr/>
        </p:nvSpPr>
        <p:spPr>
          <a:xfrm>
            <a:off x="6858000" y="1788509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top</a:t>
            </a:r>
          </a:p>
        </p:txBody>
      </p:sp>
    </p:spTree>
    <p:extLst>
      <p:ext uri="{BB962C8B-B14F-4D97-AF65-F5344CB8AC3E}">
        <p14:creationId xmlns:p14="http://schemas.microsoft.com/office/powerpoint/2010/main" val="26866614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25F3B1-8EDB-5B5A-5733-D2F2FB548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Last In, First 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F32257-DEB2-E09E-751E-74B58B36C0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Item add order:	</a:t>
            </a:r>
            <a:r>
              <a:rPr lang="en-US" b="1" dirty="0">
                <a:solidFill>
                  <a:srgbClr val="C00000"/>
                </a:solidFill>
              </a:rPr>
              <a:t>A</a:t>
            </a:r>
            <a:r>
              <a:rPr lang="en-US" dirty="0"/>
              <a:t>			 </a:t>
            </a:r>
          </a:p>
          <a:p>
            <a:pPr marL="0" indent="0">
              <a:buNone/>
            </a:pPr>
            <a:r>
              <a:rPr lang="en-US" dirty="0" err="1"/>
              <a:t>s.push</a:t>
            </a:r>
            <a:r>
              <a:rPr lang="en-US" dirty="0"/>
              <a:t>(“A”);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						   </a:t>
            </a:r>
          </a:p>
          <a:p>
            <a:pPr marL="0" indent="0">
              <a:buNone/>
            </a:pPr>
            <a:r>
              <a:rPr lang="en-US" dirty="0"/>
              <a:t> 							  </a:t>
            </a:r>
          </a:p>
          <a:p>
            <a:pPr marL="0" indent="0">
              <a:buNone/>
            </a:pPr>
            <a:r>
              <a:rPr lang="en-US" dirty="0"/>
              <a:t>                                                                    </a:t>
            </a:r>
          </a:p>
          <a:p>
            <a:pPr marL="0" indent="0">
              <a:buNone/>
            </a:pPr>
            <a:r>
              <a:rPr lang="en-US" dirty="0"/>
              <a:t>Item remove order:				 </a:t>
            </a:r>
          </a:p>
        </p:txBody>
      </p:sp>
      <p:sp>
        <p:nvSpPr>
          <p:cNvPr id="4" name="Arrow: Down 3">
            <a:extLst>
              <a:ext uri="{FF2B5EF4-FFF2-40B4-BE49-F238E27FC236}">
                <a16:creationId xmlns:a16="http://schemas.microsoft.com/office/drawing/2014/main" id="{A488B4A6-6DD9-99C7-1F49-92D510F5B0CB}"/>
              </a:ext>
            </a:extLst>
          </p:cNvPr>
          <p:cNvSpPr/>
          <p:nvPr/>
        </p:nvSpPr>
        <p:spPr>
          <a:xfrm>
            <a:off x="6934200" y="2209800"/>
            <a:ext cx="457200" cy="685800"/>
          </a:xfrm>
          <a:prstGeom prst="down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6306A9A-B852-5923-7CA3-B067FA463BED}"/>
              </a:ext>
            </a:extLst>
          </p:cNvPr>
          <p:cNvCxnSpPr/>
          <p:nvPr/>
        </p:nvCxnSpPr>
        <p:spPr>
          <a:xfrm>
            <a:off x="6172200" y="5410200"/>
            <a:ext cx="251460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A46FEEE-FE65-C13D-632E-4F45FAA217D7}"/>
              </a:ext>
            </a:extLst>
          </p:cNvPr>
          <p:cNvSpPr txBox="1"/>
          <p:nvPr/>
        </p:nvSpPr>
        <p:spPr>
          <a:xfrm>
            <a:off x="6858000" y="5257800"/>
            <a:ext cx="838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   s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4A4D84A-F2D4-C581-37C7-095D7CD3060D}"/>
              </a:ext>
            </a:extLst>
          </p:cNvPr>
          <p:cNvSpPr/>
          <p:nvPr/>
        </p:nvSpPr>
        <p:spPr>
          <a:xfrm>
            <a:off x="6781800" y="4694238"/>
            <a:ext cx="1066800" cy="639756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DC16CB0-E387-44EF-5DCA-411DEE4905F1}"/>
              </a:ext>
            </a:extLst>
          </p:cNvPr>
          <p:cNvSpPr txBox="1"/>
          <p:nvPr/>
        </p:nvSpPr>
        <p:spPr>
          <a:xfrm>
            <a:off x="7076902" y="4825426"/>
            <a:ext cx="4003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21A356B-5F51-F179-DC63-13247B9702CA}"/>
              </a:ext>
            </a:extLst>
          </p:cNvPr>
          <p:cNvSpPr txBox="1"/>
          <p:nvPr/>
        </p:nvSpPr>
        <p:spPr>
          <a:xfrm>
            <a:off x="6858000" y="1788509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top</a:t>
            </a:r>
          </a:p>
        </p:txBody>
      </p:sp>
    </p:spTree>
    <p:extLst>
      <p:ext uri="{BB962C8B-B14F-4D97-AF65-F5344CB8AC3E}">
        <p14:creationId xmlns:p14="http://schemas.microsoft.com/office/powerpoint/2010/main" val="28916058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25F3B1-8EDB-5B5A-5733-D2F2FB548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Last In, First 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F32257-DEB2-E09E-751E-74B58B36C0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Item add order:	A, </a:t>
            </a:r>
            <a:r>
              <a:rPr lang="en-US" b="1" dirty="0">
                <a:solidFill>
                  <a:srgbClr val="C00000"/>
                </a:solidFill>
              </a:rPr>
              <a:t>B</a:t>
            </a:r>
            <a:r>
              <a:rPr lang="en-US" dirty="0"/>
              <a:t>			 </a:t>
            </a:r>
          </a:p>
          <a:p>
            <a:pPr marL="0" indent="0">
              <a:buNone/>
            </a:pPr>
            <a:r>
              <a:rPr lang="en-US" dirty="0" err="1"/>
              <a:t>s.push</a:t>
            </a:r>
            <a:r>
              <a:rPr lang="en-US" dirty="0"/>
              <a:t>(“A”);</a:t>
            </a:r>
          </a:p>
          <a:p>
            <a:pPr marL="0" indent="0">
              <a:buNone/>
            </a:pPr>
            <a:r>
              <a:rPr lang="en-US" dirty="0" err="1"/>
              <a:t>s.push</a:t>
            </a:r>
            <a:r>
              <a:rPr lang="en-US" dirty="0"/>
              <a:t>(“B”);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						   </a:t>
            </a:r>
          </a:p>
          <a:p>
            <a:pPr marL="0" indent="0">
              <a:buNone/>
            </a:pPr>
            <a:r>
              <a:rPr lang="en-US" dirty="0"/>
              <a:t> 							  </a:t>
            </a:r>
          </a:p>
          <a:p>
            <a:pPr marL="0" indent="0">
              <a:buNone/>
            </a:pPr>
            <a:r>
              <a:rPr lang="en-US" dirty="0"/>
              <a:t>                                                                    </a:t>
            </a:r>
          </a:p>
          <a:p>
            <a:pPr marL="0" indent="0">
              <a:buNone/>
            </a:pPr>
            <a:r>
              <a:rPr lang="en-US" dirty="0"/>
              <a:t>Item remove order:				 </a:t>
            </a:r>
          </a:p>
        </p:txBody>
      </p:sp>
      <p:sp>
        <p:nvSpPr>
          <p:cNvPr id="4" name="Arrow: Down 3">
            <a:extLst>
              <a:ext uri="{FF2B5EF4-FFF2-40B4-BE49-F238E27FC236}">
                <a16:creationId xmlns:a16="http://schemas.microsoft.com/office/drawing/2014/main" id="{A488B4A6-6DD9-99C7-1F49-92D510F5B0CB}"/>
              </a:ext>
            </a:extLst>
          </p:cNvPr>
          <p:cNvSpPr/>
          <p:nvPr/>
        </p:nvSpPr>
        <p:spPr>
          <a:xfrm>
            <a:off x="6934200" y="2209800"/>
            <a:ext cx="457200" cy="685800"/>
          </a:xfrm>
          <a:prstGeom prst="down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6306A9A-B852-5923-7CA3-B067FA463BED}"/>
              </a:ext>
            </a:extLst>
          </p:cNvPr>
          <p:cNvCxnSpPr/>
          <p:nvPr/>
        </p:nvCxnSpPr>
        <p:spPr>
          <a:xfrm>
            <a:off x="6172200" y="5410200"/>
            <a:ext cx="251460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A46FEEE-FE65-C13D-632E-4F45FAA217D7}"/>
              </a:ext>
            </a:extLst>
          </p:cNvPr>
          <p:cNvSpPr txBox="1"/>
          <p:nvPr/>
        </p:nvSpPr>
        <p:spPr>
          <a:xfrm>
            <a:off x="6858000" y="5257800"/>
            <a:ext cx="838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   s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4A4D84A-F2D4-C581-37C7-095D7CD3060D}"/>
              </a:ext>
            </a:extLst>
          </p:cNvPr>
          <p:cNvSpPr/>
          <p:nvPr/>
        </p:nvSpPr>
        <p:spPr>
          <a:xfrm>
            <a:off x="6781800" y="4694238"/>
            <a:ext cx="1066800" cy="639756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792547F-0BDC-A8D2-17BF-B066734D921A}"/>
              </a:ext>
            </a:extLst>
          </p:cNvPr>
          <p:cNvSpPr/>
          <p:nvPr/>
        </p:nvSpPr>
        <p:spPr>
          <a:xfrm>
            <a:off x="6769331" y="4016379"/>
            <a:ext cx="1066800" cy="639756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DC16CB0-E387-44EF-5DCA-411DEE4905F1}"/>
              </a:ext>
            </a:extLst>
          </p:cNvPr>
          <p:cNvSpPr txBox="1"/>
          <p:nvPr/>
        </p:nvSpPr>
        <p:spPr>
          <a:xfrm>
            <a:off x="7076902" y="4825426"/>
            <a:ext cx="4003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2ED0193-9615-EAF7-526C-E1C5A5696A5B}"/>
              </a:ext>
            </a:extLst>
          </p:cNvPr>
          <p:cNvSpPr txBox="1"/>
          <p:nvPr/>
        </p:nvSpPr>
        <p:spPr>
          <a:xfrm>
            <a:off x="7102533" y="4165578"/>
            <a:ext cx="4003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B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21A356B-5F51-F179-DC63-13247B9702CA}"/>
              </a:ext>
            </a:extLst>
          </p:cNvPr>
          <p:cNvSpPr txBox="1"/>
          <p:nvPr/>
        </p:nvSpPr>
        <p:spPr>
          <a:xfrm>
            <a:off x="6858000" y="1788509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top</a:t>
            </a:r>
          </a:p>
        </p:txBody>
      </p:sp>
    </p:spTree>
    <p:extLst>
      <p:ext uri="{BB962C8B-B14F-4D97-AF65-F5344CB8AC3E}">
        <p14:creationId xmlns:p14="http://schemas.microsoft.com/office/powerpoint/2010/main" val="35922476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25F3B1-8EDB-5B5A-5733-D2F2FB548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Last In, First 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F32257-DEB2-E09E-751E-74B58B36C0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Item add order:	A, B, </a:t>
            </a:r>
            <a:r>
              <a:rPr lang="en-US" b="1" dirty="0">
                <a:solidFill>
                  <a:srgbClr val="C00000"/>
                </a:solidFill>
              </a:rPr>
              <a:t>C</a:t>
            </a:r>
            <a:r>
              <a:rPr lang="en-US" dirty="0"/>
              <a:t>			 </a:t>
            </a:r>
          </a:p>
          <a:p>
            <a:pPr marL="0" indent="0">
              <a:buNone/>
            </a:pPr>
            <a:r>
              <a:rPr lang="en-US" dirty="0" err="1"/>
              <a:t>s.push</a:t>
            </a:r>
            <a:r>
              <a:rPr lang="en-US" dirty="0"/>
              <a:t>(“A”);</a:t>
            </a:r>
          </a:p>
          <a:p>
            <a:pPr marL="0" indent="0">
              <a:buNone/>
            </a:pPr>
            <a:r>
              <a:rPr lang="en-US" dirty="0" err="1"/>
              <a:t>s.push</a:t>
            </a:r>
            <a:r>
              <a:rPr lang="en-US" dirty="0"/>
              <a:t>(“B”);</a:t>
            </a:r>
          </a:p>
          <a:p>
            <a:pPr marL="0" indent="0">
              <a:buNone/>
            </a:pPr>
            <a:r>
              <a:rPr lang="en-US" dirty="0" err="1"/>
              <a:t>s.push</a:t>
            </a:r>
            <a:r>
              <a:rPr lang="en-US" dirty="0"/>
              <a:t>(“C”);</a:t>
            </a:r>
          </a:p>
          <a:p>
            <a:pPr marL="0" indent="0">
              <a:buNone/>
            </a:pPr>
            <a:r>
              <a:rPr lang="en-US" dirty="0"/>
              <a:t> 						   </a:t>
            </a:r>
          </a:p>
          <a:p>
            <a:pPr marL="0" indent="0">
              <a:buNone/>
            </a:pPr>
            <a:r>
              <a:rPr lang="en-US" dirty="0"/>
              <a:t> 							  </a:t>
            </a:r>
          </a:p>
          <a:p>
            <a:pPr marL="0" indent="0">
              <a:buNone/>
            </a:pPr>
            <a:r>
              <a:rPr lang="en-US" dirty="0"/>
              <a:t>                                                                    </a:t>
            </a:r>
          </a:p>
          <a:p>
            <a:pPr marL="0" indent="0">
              <a:buNone/>
            </a:pPr>
            <a:r>
              <a:rPr lang="en-US" dirty="0"/>
              <a:t>Item remove order:				 </a:t>
            </a:r>
          </a:p>
        </p:txBody>
      </p:sp>
      <p:sp>
        <p:nvSpPr>
          <p:cNvPr id="4" name="Arrow: Down 3">
            <a:extLst>
              <a:ext uri="{FF2B5EF4-FFF2-40B4-BE49-F238E27FC236}">
                <a16:creationId xmlns:a16="http://schemas.microsoft.com/office/drawing/2014/main" id="{A488B4A6-6DD9-99C7-1F49-92D510F5B0CB}"/>
              </a:ext>
            </a:extLst>
          </p:cNvPr>
          <p:cNvSpPr/>
          <p:nvPr/>
        </p:nvSpPr>
        <p:spPr>
          <a:xfrm>
            <a:off x="6934200" y="2209800"/>
            <a:ext cx="457200" cy="685800"/>
          </a:xfrm>
          <a:prstGeom prst="down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6306A9A-B852-5923-7CA3-B067FA463BED}"/>
              </a:ext>
            </a:extLst>
          </p:cNvPr>
          <p:cNvCxnSpPr/>
          <p:nvPr/>
        </p:nvCxnSpPr>
        <p:spPr>
          <a:xfrm>
            <a:off x="6172200" y="5410200"/>
            <a:ext cx="251460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A46FEEE-FE65-C13D-632E-4F45FAA217D7}"/>
              </a:ext>
            </a:extLst>
          </p:cNvPr>
          <p:cNvSpPr txBox="1"/>
          <p:nvPr/>
        </p:nvSpPr>
        <p:spPr>
          <a:xfrm>
            <a:off x="6858000" y="5257800"/>
            <a:ext cx="838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   s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4A4D84A-F2D4-C581-37C7-095D7CD3060D}"/>
              </a:ext>
            </a:extLst>
          </p:cNvPr>
          <p:cNvSpPr/>
          <p:nvPr/>
        </p:nvSpPr>
        <p:spPr>
          <a:xfrm>
            <a:off x="6781800" y="4694238"/>
            <a:ext cx="1066800" cy="639756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792547F-0BDC-A8D2-17BF-B066734D921A}"/>
              </a:ext>
            </a:extLst>
          </p:cNvPr>
          <p:cNvSpPr/>
          <p:nvPr/>
        </p:nvSpPr>
        <p:spPr>
          <a:xfrm>
            <a:off x="6769331" y="4016379"/>
            <a:ext cx="1066800" cy="639756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32FB676-2424-722E-D3C3-F5D2688C2943}"/>
              </a:ext>
            </a:extLst>
          </p:cNvPr>
          <p:cNvSpPr/>
          <p:nvPr/>
        </p:nvSpPr>
        <p:spPr>
          <a:xfrm>
            <a:off x="6769331" y="3324664"/>
            <a:ext cx="1066800" cy="6397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DC16CB0-E387-44EF-5DCA-411DEE4905F1}"/>
              </a:ext>
            </a:extLst>
          </p:cNvPr>
          <p:cNvSpPr txBox="1"/>
          <p:nvPr/>
        </p:nvSpPr>
        <p:spPr>
          <a:xfrm>
            <a:off x="7076902" y="4825426"/>
            <a:ext cx="4003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2ED0193-9615-EAF7-526C-E1C5A5696A5B}"/>
              </a:ext>
            </a:extLst>
          </p:cNvPr>
          <p:cNvSpPr txBox="1"/>
          <p:nvPr/>
        </p:nvSpPr>
        <p:spPr>
          <a:xfrm>
            <a:off x="7102533" y="4165578"/>
            <a:ext cx="4003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B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C11C5B2-FFA0-65EE-44DD-3F0A36C2FAE4}"/>
              </a:ext>
            </a:extLst>
          </p:cNvPr>
          <p:cNvSpPr txBox="1"/>
          <p:nvPr/>
        </p:nvSpPr>
        <p:spPr>
          <a:xfrm>
            <a:off x="7076901" y="3493849"/>
            <a:ext cx="4003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C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21A356B-5F51-F179-DC63-13247B9702CA}"/>
              </a:ext>
            </a:extLst>
          </p:cNvPr>
          <p:cNvSpPr txBox="1"/>
          <p:nvPr/>
        </p:nvSpPr>
        <p:spPr>
          <a:xfrm>
            <a:off x="6858000" y="1788509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top</a:t>
            </a:r>
          </a:p>
        </p:txBody>
      </p:sp>
    </p:spTree>
    <p:extLst>
      <p:ext uri="{BB962C8B-B14F-4D97-AF65-F5344CB8AC3E}">
        <p14:creationId xmlns:p14="http://schemas.microsoft.com/office/powerpoint/2010/main" val="5392743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25F3B1-8EDB-5B5A-5733-D2F2FB548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Last In, First 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F32257-DEB2-E09E-751E-74B58B36C0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Item add order:	A, B, C			 </a:t>
            </a:r>
          </a:p>
          <a:p>
            <a:pPr marL="0" indent="0">
              <a:buNone/>
            </a:pPr>
            <a:r>
              <a:rPr lang="en-US" dirty="0" err="1"/>
              <a:t>s.push</a:t>
            </a:r>
            <a:r>
              <a:rPr lang="en-US" dirty="0"/>
              <a:t>(“A”);</a:t>
            </a:r>
          </a:p>
          <a:p>
            <a:pPr marL="0" indent="0">
              <a:buNone/>
            </a:pPr>
            <a:r>
              <a:rPr lang="en-US" dirty="0" err="1"/>
              <a:t>s.push</a:t>
            </a:r>
            <a:r>
              <a:rPr lang="en-US" dirty="0"/>
              <a:t>(“B”);</a:t>
            </a:r>
          </a:p>
          <a:p>
            <a:pPr marL="0" indent="0">
              <a:buNone/>
            </a:pPr>
            <a:r>
              <a:rPr lang="en-US" dirty="0" err="1"/>
              <a:t>s.push</a:t>
            </a:r>
            <a:r>
              <a:rPr lang="en-US" dirty="0"/>
              <a:t>(“C”);</a:t>
            </a:r>
          </a:p>
          <a:p>
            <a:pPr marL="0" indent="0">
              <a:buNone/>
            </a:pPr>
            <a:r>
              <a:rPr lang="en-US" dirty="0" err="1"/>
              <a:t>s.pop</a:t>
            </a:r>
            <a:r>
              <a:rPr lang="en-US" dirty="0"/>
              <a:t>(); 				   </a:t>
            </a:r>
          </a:p>
          <a:p>
            <a:pPr marL="0" indent="0">
              <a:buNone/>
            </a:pPr>
            <a:r>
              <a:rPr lang="en-US" dirty="0"/>
              <a:t> 							  </a:t>
            </a:r>
          </a:p>
          <a:p>
            <a:pPr marL="0" indent="0">
              <a:buNone/>
            </a:pPr>
            <a:r>
              <a:rPr lang="en-US" dirty="0"/>
              <a:t>                                                                    </a:t>
            </a:r>
          </a:p>
          <a:p>
            <a:pPr marL="0" indent="0">
              <a:buNone/>
            </a:pPr>
            <a:r>
              <a:rPr lang="en-US" dirty="0"/>
              <a:t>Item remove order: </a:t>
            </a:r>
            <a:r>
              <a:rPr lang="en-US" b="1" dirty="0">
                <a:solidFill>
                  <a:srgbClr val="C00000"/>
                </a:solidFill>
              </a:rPr>
              <a:t>C</a:t>
            </a:r>
            <a:r>
              <a:rPr lang="en-US" dirty="0"/>
              <a:t>				 </a:t>
            </a:r>
          </a:p>
        </p:txBody>
      </p:sp>
      <p:sp>
        <p:nvSpPr>
          <p:cNvPr id="4" name="Arrow: Down 3">
            <a:extLst>
              <a:ext uri="{FF2B5EF4-FFF2-40B4-BE49-F238E27FC236}">
                <a16:creationId xmlns:a16="http://schemas.microsoft.com/office/drawing/2014/main" id="{A488B4A6-6DD9-99C7-1F49-92D510F5B0CB}"/>
              </a:ext>
            </a:extLst>
          </p:cNvPr>
          <p:cNvSpPr/>
          <p:nvPr/>
        </p:nvSpPr>
        <p:spPr>
          <a:xfrm>
            <a:off x="6934200" y="2209800"/>
            <a:ext cx="457200" cy="685800"/>
          </a:xfrm>
          <a:prstGeom prst="down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6306A9A-B852-5923-7CA3-B067FA463BED}"/>
              </a:ext>
            </a:extLst>
          </p:cNvPr>
          <p:cNvCxnSpPr/>
          <p:nvPr/>
        </p:nvCxnSpPr>
        <p:spPr>
          <a:xfrm>
            <a:off x="6172200" y="5410200"/>
            <a:ext cx="251460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A46FEEE-FE65-C13D-632E-4F45FAA217D7}"/>
              </a:ext>
            </a:extLst>
          </p:cNvPr>
          <p:cNvSpPr txBox="1"/>
          <p:nvPr/>
        </p:nvSpPr>
        <p:spPr>
          <a:xfrm>
            <a:off x="6858000" y="5257800"/>
            <a:ext cx="838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   s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4A4D84A-F2D4-C581-37C7-095D7CD3060D}"/>
              </a:ext>
            </a:extLst>
          </p:cNvPr>
          <p:cNvSpPr/>
          <p:nvPr/>
        </p:nvSpPr>
        <p:spPr>
          <a:xfrm>
            <a:off x="6781800" y="4694238"/>
            <a:ext cx="1066800" cy="639756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792547F-0BDC-A8D2-17BF-B066734D921A}"/>
              </a:ext>
            </a:extLst>
          </p:cNvPr>
          <p:cNvSpPr/>
          <p:nvPr/>
        </p:nvSpPr>
        <p:spPr>
          <a:xfrm>
            <a:off x="6769331" y="4016379"/>
            <a:ext cx="1066800" cy="639756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DC16CB0-E387-44EF-5DCA-411DEE4905F1}"/>
              </a:ext>
            </a:extLst>
          </p:cNvPr>
          <p:cNvSpPr txBox="1"/>
          <p:nvPr/>
        </p:nvSpPr>
        <p:spPr>
          <a:xfrm>
            <a:off x="7076902" y="4825426"/>
            <a:ext cx="4003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2ED0193-9615-EAF7-526C-E1C5A5696A5B}"/>
              </a:ext>
            </a:extLst>
          </p:cNvPr>
          <p:cNvSpPr txBox="1"/>
          <p:nvPr/>
        </p:nvSpPr>
        <p:spPr>
          <a:xfrm>
            <a:off x="7102533" y="4165578"/>
            <a:ext cx="4003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B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21A356B-5F51-F179-DC63-13247B9702CA}"/>
              </a:ext>
            </a:extLst>
          </p:cNvPr>
          <p:cNvSpPr txBox="1"/>
          <p:nvPr/>
        </p:nvSpPr>
        <p:spPr>
          <a:xfrm>
            <a:off x="6858000" y="1788509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top</a:t>
            </a:r>
          </a:p>
        </p:txBody>
      </p:sp>
    </p:spTree>
    <p:extLst>
      <p:ext uri="{BB962C8B-B14F-4D97-AF65-F5344CB8AC3E}">
        <p14:creationId xmlns:p14="http://schemas.microsoft.com/office/powerpoint/2010/main" val="1500016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25F3B1-8EDB-5B5A-5733-D2F2FB548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Last In, First 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F32257-DEB2-E09E-751E-74B58B36C0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Item add order:	A, B, C			 </a:t>
            </a:r>
          </a:p>
          <a:p>
            <a:pPr marL="0" indent="0">
              <a:buNone/>
            </a:pPr>
            <a:r>
              <a:rPr lang="en-US" dirty="0" err="1"/>
              <a:t>s.push</a:t>
            </a:r>
            <a:r>
              <a:rPr lang="en-US" dirty="0"/>
              <a:t>(“A”);</a:t>
            </a:r>
          </a:p>
          <a:p>
            <a:pPr marL="0" indent="0">
              <a:buNone/>
            </a:pPr>
            <a:r>
              <a:rPr lang="en-US" dirty="0" err="1"/>
              <a:t>s.push</a:t>
            </a:r>
            <a:r>
              <a:rPr lang="en-US" dirty="0"/>
              <a:t>(“B”);</a:t>
            </a:r>
          </a:p>
          <a:p>
            <a:pPr marL="0" indent="0">
              <a:buNone/>
            </a:pPr>
            <a:r>
              <a:rPr lang="en-US" dirty="0" err="1"/>
              <a:t>s.push</a:t>
            </a:r>
            <a:r>
              <a:rPr lang="en-US" dirty="0"/>
              <a:t>(“C”);</a:t>
            </a:r>
          </a:p>
          <a:p>
            <a:pPr marL="0" indent="0">
              <a:buNone/>
            </a:pPr>
            <a:r>
              <a:rPr lang="en-US" dirty="0" err="1"/>
              <a:t>s.pop</a:t>
            </a:r>
            <a:r>
              <a:rPr lang="en-US" dirty="0"/>
              <a:t>(); 						   </a:t>
            </a:r>
          </a:p>
          <a:p>
            <a:pPr marL="0" indent="0">
              <a:buNone/>
            </a:pPr>
            <a:r>
              <a:rPr lang="en-US" dirty="0" err="1"/>
              <a:t>s.pop</a:t>
            </a:r>
            <a:r>
              <a:rPr lang="en-US" dirty="0"/>
              <a:t>(); 							  </a:t>
            </a:r>
          </a:p>
          <a:p>
            <a:pPr marL="0" indent="0">
              <a:buNone/>
            </a:pPr>
            <a:r>
              <a:rPr lang="en-US" dirty="0"/>
              <a:t>                                                                    </a:t>
            </a:r>
          </a:p>
          <a:p>
            <a:pPr marL="0" indent="0">
              <a:buNone/>
            </a:pPr>
            <a:r>
              <a:rPr lang="en-US" dirty="0"/>
              <a:t>Item remove order: C, </a:t>
            </a:r>
            <a:r>
              <a:rPr lang="en-US" b="1" dirty="0">
                <a:solidFill>
                  <a:srgbClr val="C00000"/>
                </a:solidFill>
              </a:rPr>
              <a:t>B</a:t>
            </a:r>
            <a:r>
              <a:rPr lang="en-US" dirty="0"/>
              <a:t>				 </a:t>
            </a:r>
          </a:p>
        </p:txBody>
      </p:sp>
      <p:sp>
        <p:nvSpPr>
          <p:cNvPr id="4" name="Arrow: Down 3">
            <a:extLst>
              <a:ext uri="{FF2B5EF4-FFF2-40B4-BE49-F238E27FC236}">
                <a16:creationId xmlns:a16="http://schemas.microsoft.com/office/drawing/2014/main" id="{A488B4A6-6DD9-99C7-1F49-92D510F5B0CB}"/>
              </a:ext>
            </a:extLst>
          </p:cNvPr>
          <p:cNvSpPr/>
          <p:nvPr/>
        </p:nvSpPr>
        <p:spPr>
          <a:xfrm>
            <a:off x="6934200" y="2209800"/>
            <a:ext cx="457200" cy="685800"/>
          </a:xfrm>
          <a:prstGeom prst="down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6306A9A-B852-5923-7CA3-B067FA463BED}"/>
              </a:ext>
            </a:extLst>
          </p:cNvPr>
          <p:cNvCxnSpPr/>
          <p:nvPr/>
        </p:nvCxnSpPr>
        <p:spPr>
          <a:xfrm>
            <a:off x="6172200" y="5410200"/>
            <a:ext cx="251460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A46FEEE-FE65-C13D-632E-4F45FAA217D7}"/>
              </a:ext>
            </a:extLst>
          </p:cNvPr>
          <p:cNvSpPr txBox="1"/>
          <p:nvPr/>
        </p:nvSpPr>
        <p:spPr>
          <a:xfrm>
            <a:off x="6858000" y="5257800"/>
            <a:ext cx="838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   s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4A4D84A-F2D4-C581-37C7-095D7CD3060D}"/>
              </a:ext>
            </a:extLst>
          </p:cNvPr>
          <p:cNvSpPr/>
          <p:nvPr/>
        </p:nvSpPr>
        <p:spPr>
          <a:xfrm>
            <a:off x="6781800" y="4694238"/>
            <a:ext cx="1066800" cy="639756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DC16CB0-E387-44EF-5DCA-411DEE4905F1}"/>
              </a:ext>
            </a:extLst>
          </p:cNvPr>
          <p:cNvSpPr txBox="1"/>
          <p:nvPr/>
        </p:nvSpPr>
        <p:spPr>
          <a:xfrm>
            <a:off x="7076902" y="4825426"/>
            <a:ext cx="4003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21A356B-5F51-F179-DC63-13247B9702CA}"/>
              </a:ext>
            </a:extLst>
          </p:cNvPr>
          <p:cNvSpPr txBox="1"/>
          <p:nvPr/>
        </p:nvSpPr>
        <p:spPr>
          <a:xfrm>
            <a:off x="6858000" y="1788509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top</a:t>
            </a:r>
          </a:p>
        </p:txBody>
      </p:sp>
    </p:spTree>
    <p:extLst>
      <p:ext uri="{BB962C8B-B14F-4D97-AF65-F5344CB8AC3E}">
        <p14:creationId xmlns:p14="http://schemas.microsoft.com/office/powerpoint/2010/main" val="7689747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25F3B1-8EDB-5B5A-5733-D2F2FB548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Last In, First 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F32257-DEB2-E09E-751E-74B58B36C0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Item add order:	A, B, C			 </a:t>
            </a:r>
          </a:p>
          <a:p>
            <a:pPr marL="0" indent="0">
              <a:buNone/>
            </a:pPr>
            <a:r>
              <a:rPr lang="en-US" dirty="0" err="1"/>
              <a:t>s.push</a:t>
            </a:r>
            <a:r>
              <a:rPr lang="en-US" dirty="0"/>
              <a:t>(“A”);</a:t>
            </a:r>
          </a:p>
          <a:p>
            <a:pPr marL="0" indent="0">
              <a:buNone/>
            </a:pPr>
            <a:r>
              <a:rPr lang="en-US" dirty="0" err="1"/>
              <a:t>s.push</a:t>
            </a:r>
            <a:r>
              <a:rPr lang="en-US" dirty="0"/>
              <a:t>(“B”);</a:t>
            </a:r>
          </a:p>
          <a:p>
            <a:pPr marL="0" indent="0">
              <a:buNone/>
            </a:pPr>
            <a:r>
              <a:rPr lang="en-US" dirty="0" err="1"/>
              <a:t>s.push</a:t>
            </a:r>
            <a:r>
              <a:rPr lang="en-US" dirty="0"/>
              <a:t>(“C”);</a:t>
            </a:r>
          </a:p>
          <a:p>
            <a:pPr marL="0" indent="0">
              <a:buNone/>
            </a:pPr>
            <a:r>
              <a:rPr lang="en-US" dirty="0" err="1"/>
              <a:t>s.pop</a:t>
            </a:r>
            <a:r>
              <a:rPr lang="en-US" dirty="0"/>
              <a:t>();           						   </a:t>
            </a:r>
          </a:p>
          <a:p>
            <a:pPr marL="0" indent="0">
              <a:buNone/>
            </a:pPr>
            <a:r>
              <a:rPr lang="en-US" dirty="0" err="1"/>
              <a:t>s.pop</a:t>
            </a:r>
            <a:r>
              <a:rPr lang="en-US" dirty="0"/>
              <a:t>(); 							  </a:t>
            </a:r>
          </a:p>
          <a:p>
            <a:pPr marL="0" indent="0">
              <a:buNone/>
            </a:pPr>
            <a:r>
              <a:rPr lang="en-US" dirty="0" err="1"/>
              <a:t>s.pop</a:t>
            </a:r>
            <a:r>
              <a:rPr lang="en-US" dirty="0"/>
              <a:t>();                                                                     </a:t>
            </a:r>
          </a:p>
          <a:p>
            <a:pPr marL="0" indent="0">
              <a:buNone/>
            </a:pPr>
            <a:r>
              <a:rPr lang="en-US" dirty="0"/>
              <a:t>Item remove order: C, B, </a:t>
            </a:r>
            <a:r>
              <a:rPr lang="en-US" b="1" dirty="0">
                <a:solidFill>
                  <a:srgbClr val="C00000"/>
                </a:solidFill>
              </a:rPr>
              <a:t>A</a:t>
            </a:r>
            <a:r>
              <a:rPr lang="en-US" dirty="0"/>
              <a:t>				 </a:t>
            </a:r>
          </a:p>
        </p:txBody>
      </p:sp>
      <p:sp>
        <p:nvSpPr>
          <p:cNvPr id="4" name="Arrow: Down 3">
            <a:extLst>
              <a:ext uri="{FF2B5EF4-FFF2-40B4-BE49-F238E27FC236}">
                <a16:creationId xmlns:a16="http://schemas.microsoft.com/office/drawing/2014/main" id="{A488B4A6-6DD9-99C7-1F49-92D510F5B0CB}"/>
              </a:ext>
            </a:extLst>
          </p:cNvPr>
          <p:cNvSpPr/>
          <p:nvPr/>
        </p:nvSpPr>
        <p:spPr>
          <a:xfrm>
            <a:off x="6934200" y="2209800"/>
            <a:ext cx="457200" cy="685800"/>
          </a:xfrm>
          <a:prstGeom prst="down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6306A9A-B852-5923-7CA3-B067FA463BED}"/>
              </a:ext>
            </a:extLst>
          </p:cNvPr>
          <p:cNvCxnSpPr/>
          <p:nvPr/>
        </p:nvCxnSpPr>
        <p:spPr>
          <a:xfrm>
            <a:off x="6172200" y="5410200"/>
            <a:ext cx="251460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A46FEEE-FE65-C13D-632E-4F45FAA217D7}"/>
              </a:ext>
            </a:extLst>
          </p:cNvPr>
          <p:cNvSpPr txBox="1"/>
          <p:nvPr/>
        </p:nvSpPr>
        <p:spPr>
          <a:xfrm>
            <a:off x="6858000" y="5257800"/>
            <a:ext cx="838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   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5D15CE-3E21-2894-1CF9-9B5D98012099}"/>
              </a:ext>
            </a:extLst>
          </p:cNvPr>
          <p:cNvSpPr txBox="1"/>
          <p:nvPr/>
        </p:nvSpPr>
        <p:spPr>
          <a:xfrm>
            <a:off x="6858000" y="1788509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top</a:t>
            </a:r>
          </a:p>
        </p:txBody>
      </p:sp>
    </p:spTree>
    <p:extLst>
      <p:ext uri="{BB962C8B-B14F-4D97-AF65-F5344CB8AC3E}">
        <p14:creationId xmlns:p14="http://schemas.microsoft.com/office/powerpoint/2010/main" val="34130981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69</TotalTime>
  <Words>2119</Words>
  <Application>Microsoft Office PowerPoint</Application>
  <PresentationFormat>On-screen Show (4:3)</PresentationFormat>
  <Paragraphs>431</Paragraphs>
  <Slides>27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0" baseType="lpstr">
      <vt:lpstr>Arial</vt:lpstr>
      <vt:lpstr>Calibri</vt:lpstr>
      <vt:lpstr>Office Theme</vt:lpstr>
      <vt:lpstr>The Stack</vt:lpstr>
      <vt:lpstr>The Stack</vt:lpstr>
      <vt:lpstr>Last In, First Out</vt:lpstr>
      <vt:lpstr>Last In, First Out</vt:lpstr>
      <vt:lpstr>Last In, First Out</vt:lpstr>
      <vt:lpstr>Last In, First Out</vt:lpstr>
      <vt:lpstr>Last In, First Out</vt:lpstr>
      <vt:lpstr>Last In, First Out</vt:lpstr>
      <vt:lpstr>Last In, First Out</vt:lpstr>
      <vt:lpstr>A Stack Interface</vt:lpstr>
      <vt:lpstr>Stack mechanics</vt:lpstr>
      <vt:lpstr>Stack mechanics</vt:lpstr>
      <vt:lpstr>Stack mechanics</vt:lpstr>
      <vt:lpstr>Stack mechanics</vt:lpstr>
      <vt:lpstr>Stack mechanics</vt:lpstr>
      <vt:lpstr>Stack mechanics</vt:lpstr>
      <vt:lpstr>Stack mechanics</vt:lpstr>
      <vt:lpstr>Stack mechanics</vt:lpstr>
      <vt:lpstr>Stack mechanics</vt:lpstr>
      <vt:lpstr>Stack mechanics</vt:lpstr>
      <vt:lpstr>Stack mechanics</vt:lpstr>
      <vt:lpstr>Stack mechanics</vt:lpstr>
      <vt:lpstr>Stack mechanics</vt:lpstr>
      <vt:lpstr>Stack mechanics</vt:lpstr>
      <vt:lpstr>Stack mechanics</vt:lpstr>
      <vt:lpstr>Stack mechanics</vt:lpstr>
      <vt:lpstr>Creating the MyStack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Stack</dc:title>
  <dc:creator>Oberle, Doug R</dc:creator>
  <cp:lastModifiedBy>Oberle, Doug R</cp:lastModifiedBy>
  <cp:revision>16</cp:revision>
  <dcterms:created xsi:type="dcterms:W3CDTF">2006-08-16T00:00:00Z</dcterms:created>
  <dcterms:modified xsi:type="dcterms:W3CDTF">2023-12-04T14:09:41Z</dcterms:modified>
</cp:coreProperties>
</file>